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3" r:id="rId1"/>
    <p:sldMasterId id="2147484336" r:id="rId2"/>
    <p:sldMasterId id="2147484373" r:id="rId3"/>
    <p:sldMasterId id="2147488249" r:id="rId4"/>
    <p:sldMasterId id="2147488261" r:id="rId5"/>
    <p:sldMasterId id="2147488274" r:id="rId6"/>
    <p:sldMasterId id="2147488286" r:id="rId7"/>
  </p:sldMasterIdLst>
  <p:notesMasterIdLst>
    <p:notesMasterId r:id="rId38"/>
  </p:notesMasterIdLst>
  <p:handoutMasterIdLst>
    <p:handoutMasterId r:id="rId39"/>
  </p:handoutMasterIdLst>
  <p:sldIdLst>
    <p:sldId id="876" r:id="rId8"/>
    <p:sldId id="762" r:id="rId9"/>
    <p:sldId id="902" r:id="rId10"/>
    <p:sldId id="464" r:id="rId11"/>
    <p:sldId id="907" r:id="rId12"/>
    <p:sldId id="885" r:id="rId13"/>
    <p:sldId id="889" r:id="rId14"/>
    <p:sldId id="886" r:id="rId15"/>
    <p:sldId id="836" r:id="rId16"/>
    <p:sldId id="908" r:id="rId17"/>
    <p:sldId id="860" r:id="rId18"/>
    <p:sldId id="841" r:id="rId19"/>
    <p:sldId id="849" r:id="rId20"/>
    <p:sldId id="842" r:id="rId21"/>
    <p:sldId id="918" r:id="rId22"/>
    <p:sldId id="919" r:id="rId23"/>
    <p:sldId id="848" r:id="rId24"/>
    <p:sldId id="844" r:id="rId25"/>
    <p:sldId id="850" r:id="rId26"/>
    <p:sldId id="904" r:id="rId27"/>
    <p:sldId id="852" r:id="rId28"/>
    <p:sldId id="853" r:id="rId29"/>
    <p:sldId id="854" r:id="rId30"/>
    <p:sldId id="855" r:id="rId31"/>
    <p:sldId id="856" r:id="rId32"/>
    <p:sldId id="857" r:id="rId33"/>
    <p:sldId id="858" r:id="rId34"/>
    <p:sldId id="898" r:id="rId35"/>
    <p:sldId id="897" r:id="rId36"/>
    <p:sldId id="718" r:id="rId37"/>
  </p:sldIdLst>
  <p:sldSz cx="12192000" cy="6858000"/>
  <p:notesSz cx="6858000" cy="90773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26"/>
    <a:srgbClr val="00682F"/>
    <a:srgbClr val="CCCCFF"/>
    <a:srgbClr val="003366"/>
    <a:srgbClr val="0CC47A"/>
    <a:srgbClr val="00D05E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85817" autoAdjust="0"/>
  </p:normalViewPr>
  <p:slideViewPr>
    <p:cSldViewPr>
      <p:cViewPr>
        <p:scale>
          <a:sx n="60" d="100"/>
          <a:sy n="60" d="100"/>
        </p:scale>
        <p:origin x="216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BFE3E7-3EAC-4CC1-A4E4-942DF2BB617B}" type="doc">
      <dgm:prSet loTypeId="urn:microsoft.com/office/officeart/2005/8/layout/hProcess7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5C865600-24D4-404D-B5A0-89142E00595C}">
      <dgm:prSet phldrT="[Text]" custT="1"/>
      <dgm:spPr>
        <a:solidFill>
          <a:srgbClr val="FFC000"/>
        </a:solidFill>
      </dgm:spPr>
      <dgm:t>
        <a:bodyPr/>
        <a:lstStyle/>
        <a:p>
          <a:pPr rtl="0"/>
          <a:r>
            <a:rPr lang="fa-IR" altLang="en-US" sz="3600" b="1" i="1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پیش</a:t>
          </a:r>
        </a:p>
        <a:p>
          <a:pPr rtl="0"/>
          <a:r>
            <a:rPr lang="fa-IR" altLang="en-US" sz="3600" b="1" i="1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بینی</a:t>
          </a:r>
          <a:endParaRPr lang="fa-IR" sz="3600" dirty="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54EE169A-F143-4872-A2A8-A45D14AD8B92}" type="parTrans" cxnId="{26F51C58-A4AB-4122-959A-EC79943222FF}">
      <dgm:prSet/>
      <dgm:spPr/>
      <dgm:t>
        <a:bodyPr/>
        <a:lstStyle/>
        <a:p>
          <a:pPr rtl="1"/>
          <a:endParaRPr lang="fa-IR"/>
        </a:p>
      </dgm:t>
    </dgm:pt>
    <dgm:pt modelId="{D2132C48-16B9-4600-9411-4B9F97A7F337}" type="sibTrans" cxnId="{26F51C58-A4AB-4122-959A-EC79943222FF}">
      <dgm:prSet/>
      <dgm:spPr/>
      <dgm:t>
        <a:bodyPr/>
        <a:lstStyle/>
        <a:p>
          <a:pPr rtl="1"/>
          <a:endParaRPr lang="fa-IR"/>
        </a:p>
      </dgm:t>
    </dgm:pt>
    <dgm:pt modelId="{73A3A50B-6195-48C9-AFFE-D6D1788C498F}">
      <dgm:prSet phldrT="[Text]" custT="1"/>
      <dgm:spPr>
        <a:solidFill>
          <a:srgbClr val="FFFF00"/>
        </a:solidFill>
      </dgm:spPr>
      <dgm:t>
        <a:bodyPr/>
        <a:lstStyle/>
        <a:p>
          <a:pPr rtl="0"/>
          <a:r>
            <a:rPr lang="fa-IR" altLang="en-US" sz="4400" b="1" i="1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آمادگی</a:t>
          </a:r>
          <a:endParaRPr lang="fa-IR" sz="4400" dirty="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1364B652-91C7-4333-916E-16DF9323D68B}" type="parTrans" cxnId="{A61E6834-32A0-4D41-BE1C-0614DD534768}">
      <dgm:prSet/>
      <dgm:spPr/>
      <dgm:t>
        <a:bodyPr/>
        <a:lstStyle/>
        <a:p>
          <a:pPr rtl="1"/>
          <a:endParaRPr lang="fa-IR"/>
        </a:p>
      </dgm:t>
    </dgm:pt>
    <dgm:pt modelId="{5756DAA9-9733-45D2-921B-EEB7991BD6F3}" type="sibTrans" cxnId="{A61E6834-32A0-4D41-BE1C-0614DD534768}">
      <dgm:prSet/>
      <dgm:spPr/>
      <dgm:t>
        <a:bodyPr/>
        <a:lstStyle/>
        <a:p>
          <a:pPr rtl="1"/>
          <a:endParaRPr lang="fa-IR"/>
        </a:p>
      </dgm:t>
    </dgm:pt>
    <dgm:pt modelId="{7BCA7376-BD9A-4A2C-AD9C-F4DD6573F160}">
      <dgm:prSet phldrT="[Text]" custT="1"/>
      <dgm:spPr>
        <a:solidFill>
          <a:srgbClr val="FF0000"/>
        </a:solidFill>
      </dgm:spPr>
      <dgm:t>
        <a:bodyPr/>
        <a:lstStyle/>
        <a:p>
          <a:pPr rtl="0"/>
          <a:r>
            <a:rPr lang="fa-IR" altLang="en-US" sz="4400" b="1" i="1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اقدام</a:t>
          </a:r>
          <a:endParaRPr lang="fa-IR" sz="4400" dirty="0">
            <a:solidFill>
              <a:schemeClr val="tx1"/>
            </a:solidFill>
            <a:cs typeface="B Mitra" panose="00000400000000000000" pitchFamily="2" charset="-78"/>
          </a:endParaRPr>
        </a:p>
      </dgm:t>
    </dgm:pt>
    <dgm:pt modelId="{E74F2771-0710-4B1C-A308-B701D7D604FC}" type="parTrans" cxnId="{17D32240-35B4-437A-BD7B-E6F9D0B83769}">
      <dgm:prSet/>
      <dgm:spPr/>
      <dgm:t>
        <a:bodyPr/>
        <a:lstStyle/>
        <a:p>
          <a:pPr rtl="1"/>
          <a:endParaRPr lang="fa-IR"/>
        </a:p>
      </dgm:t>
    </dgm:pt>
    <dgm:pt modelId="{9FA8DE98-B1E9-4F8E-B8D4-62E2B08BEF4A}" type="sibTrans" cxnId="{17D32240-35B4-437A-BD7B-E6F9D0B83769}">
      <dgm:prSet/>
      <dgm:spPr/>
      <dgm:t>
        <a:bodyPr/>
        <a:lstStyle/>
        <a:p>
          <a:pPr rtl="1"/>
          <a:endParaRPr lang="fa-IR"/>
        </a:p>
      </dgm:t>
    </dgm:pt>
    <dgm:pt modelId="{21CFBBBA-83FF-4908-A90D-0705983D0895}" type="pres">
      <dgm:prSet presAssocID="{62BFE3E7-3EAC-4CC1-A4E4-942DF2BB61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13BB9202-CA76-4DDE-8B30-55C1AB106005}" type="pres">
      <dgm:prSet presAssocID="{5C865600-24D4-404D-B5A0-89142E00595C}" presName="compositeNode" presStyleCnt="0">
        <dgm:presLayoutVars>
          <dgm:bulletEnabled val="1"/>
        </dgm:presLayoutVars>
      </dgm:prSet>
      <dgm:spPr/>
    </dgm:pt>
    <dgm:pt modelId="{41136D5E-A358-4C09-A920-4095EFBC8EEE}" type="pres">
      <dgm:prSet presAssocID="{5C865600-24D4-404D-B5A0-89142E00595C}" presName="bgRect" presStyleLbl="node1" presStyleIdx="0" presStyleCnt="3"/>
      <dgm:spPr/>
      <dgm:t>
        <a:bodyPr/>
        <a:lstStyle/>
        <a:p>
          <a:pPr rtl="1"/>
          <a:endParaRPr lang="fa-IR"/>
        </a:p>
      </dgm:t>
    </dgm:pt>
    <dgm:pt modelId="{FB0F951A-063F-4666-AE26-A7D4DA66E8D3}" type="pres">
      <dgm:prSet presAssocID="{5C865600-24D4-404D-B5A0-89142E00595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6E5FE97-5EF4-4ABC-A627-8B8C92F70CF6}" type="pres">
      <dgm:prSet presAssocID="{D2132C48-16B9-4600-9411-4B9F97A7F337}" presName="hSp" presStyleCnt="0"/>
      <dgm:spPr/>
    </dgm:pt>
    <dgm:pt modelId="{9272C742-6A8D-40C4-8DF9-BC3392D2ECB2}" type="pres">
      <dgm:prSet presAssocID="{D2132C48-16B9-4600-9411-4B9F97A7F337}" presName="vProcSp" presStyleCnt="0"/>
      <dgm:spPr/>
    </dgm:pt>
    <dgm:pt modelId="{235316FD-7338-4971-ADC6-B5FF288128A1}" type="pres">
      <dgm:prSet presAssocID="{D2132C48-16B9-4600-9411-4B9F97A7F337}" presName="vSp1" presStyleCnt="0"/>
      <dgm:spPr/>
    </dgm:pt>
    <dgm:pt modelId="{4A448ED1-9FBA-45C6-B17F-94B68B92BE33}" type="pres">
      <dgm:prSet presAssocID="{D2132C48-16B9-4600-9411-4B9F97A7F337}" presName="simulatedConn" presStyleLbl="solidFgAcc1" presStyleIdx="0" presStyleCnt="2"/>
      <dgm:spPr/>
    </dgm:pt>
    <dgm:pt modelId="{59201C6F-220D-4108-B635-EFFC5651F61E}" type="pres">
      <dgm:prSet presAssocID="{D2132C48-16B9-4600-9411-4B9F97A7F337}" presName="vSp2" presStyleCnt="0"/>
      <dgm:spPr/>
    </dgm:pt>
    <dgm:pt modelId="{DC9DC694-80FF-4650-86B3-43592962A83C}" type="pres">
      <dgm:prSet presAssocID="{D2132C48-16B9-4600-9411-4B9F97A7F337}" presName="sibTrans" presStyleCnt="0"/>
      <dgm:spPr/>
    </dgm:pt>
    <dgm:pt modelId="{DC0F6425-9673-4824-850B-C71A15BDE36E}" type="pres">
      <dgm:prSet presAssocID="{73A3A50B-6195-48C9-AFFE-D6D1788C498F}" presName="compositeNode" presStyleCnt="0">
        <dgm:presLayoutVars>
          <dgm:bulletEnabled val="1"/>
        </dgm:presLayoutVars>
      </dgm:prSet>
      <dgm:spPr/>
    </dgm:pt>
    <dgm:pt modelId="{8BCABF21-B3F9-4155-99E3-5D0D77129E7B}" type="pres">
      <dgm:prSet presAssocID="{73A3A50B-6195-48C9-AFFE-D6D1788C498F}" presName="bgRect" presStyleLbl="node1" presStyleIdx="1" presStyleCnt="3"/>
      <dgm:spPr/>
      <dgm:t>
        <a:bodyPr/>
        <a:lstStyle/>
        <a:p>
          <a:pPr rtl="1"/>
          <a:endParaRPr lang="fa-IR"/>
        </a:p>
      </dgm:t>
    </dgm:pt>
    <dgm:pt modelId="{533B5122-BECC-4A68-A848-FCE938537DF2}" type="pres">
      <dgm:prSet presAssocID="{73A3A50B-6195-48C9-AFFE-D6D1788C498F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CC54315-3D07-4B4C-9378-F72C28C36C51}" type="pres">
      <dgm:prSet presAssocID="{5756DAA9-9733-45D2-921B-EEB7991BD6F3}" presName="hSp" presStyleCnt="0"/>
      <dgm:spPr/>
    </dgm:pt>
    <dgm:pt modelId="{FE92FD1A-CE3F-4470-B483-21A11C6ACF64}" type="pres">
      <dgm:prSet presAssocID="{5756DAA9-9733-45D2-921B-EEB7991BD6F3}" presName="vProcSp" presStyleCnt="0"/>
      <dgm:spPr/>
    </dgm:pt>
    <dgm:pt modelId="{D2B5560E-5C4E-4D96-BA2A-37FF874B3653}" type="pres">
      <dgm:prSet presAssocID="{5756DAA9-9733-45D2-921B-EEB7991BD6F3}" presName="vSp1" presStyleCnt="0"/>
      <dgm:spPr/>
    </dgm:pt>
    <dgm:pt modelId="{3E9DB656-D7B1-40A9-82A1-6DDB73D4AE92}" type="pres">
      <dgm:prSet presAssocID="{5756DAA9-9733-45D2-921B-EEB7991BD6F3}" presName="simulatedConn" presStyleLbl="solidFgAcc1" presStyleIdx="1" presStyleCnt="2"/>
      <dgm:spPr/>
    </dgm:pt>
    <dgm:pt modelId="{EABC692D-0151-4A88-83AE-382ECECABFB6}" type="pres">
      <dgm:prSet presAssocID="{5756DAA9-9733-45D2-921B-EEB7991BD6F3}" presName="vSp2" presStyleCnt="0"/>
      <dgm:spPr/>
    </dgm:pt>
    <dgm:pt modelId="{6DF9B560-97A5-40B6-821E-D659E1B36535}" type="pres">
      <dgm:prSet presAssocID="{5756DAA9-9733-45D2-921B-EEB7991BD6F3}" presName="sibTrans" presStyleCnt="0"/>
      <dgm:spPr/>
    </dgm:pt>
    <dgm:pt modelId="{D493CD76-9D31-47FD-BE0A-92C60BB07324}" type="pres">
      <dgm:prSet presAssocID="{7BCA7376-BD9A-4A2C-AD9C-F4DD6573F160}" presName="compositeNode" presStyleCnt="0">
        <dgm:presLayoutVars>
          <dgm:bulletEnabled val="1"/>
        </dgm:presLayoutVars>
      </dgm:prSet>
      <dgm:spPr/>
    </dgm:pt>
    <dgm:pt modelId="{30085A0E-3A2F-4CFE-9F55-E669DCB8DB81}" type="pres">
      <dgm:prSet presAssocID="{7BCA7376-BD9A-4A2C-AD9C-F4DD6573F160}" presName="bgRect" presStyleLbl="node1" presStyleIdx="2" presStyleCnt="3"/>
      <dgm:spPr/>
      <dgm:t>
        <a:bodyPr/>
        <a:lstStyle/>
        <a:p>
          <a:pPr rtl="1"/>
          <a:endParaRPr lang="fa-IR"/>
        </a:p>
      </dgm:t>
    </dgm:pt>
    <dgm:pt modelId="{FFE997D5-D920-4887-A56F-A701470F29D9}" type="pres">
      <dgm:prSet presAssocID="{7BCA7376-BD9A-4A2C-AD9C-F4DD6573F16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9EB31EAC-F2C7-4472-8A8B-CBF6A579D039}" type="presOf" srcId="{5C865600-24D4-404D-B5A0-89142E00595C}" destId="{FB0F951A-063F-4666-AE26-A7D4DA66E8D3}" srcOrd="1" destOrd="0" presId="urn:microsoft.com/office/officeart/2005/8/layout/hProcess7"/>
    <dgm:cxn modelId="{F4EA1691-4402-479D-A055-B2CCD0BF1CFF}" type="presOf" srcId="{73A3A50B-6195-48C9-AFFE-D6D1788C498F}" destId="{533B5122-BECC-4A68-A848-FCE938537DF2}" srcOrd="1" destOrd="0" presId="urn:microsoft.com/office/officeart/2005/8/layout/hProcess7"/>
    <dgm:cxn modelId="{466FC88E-DBBF-48D6-9EC7-4853442DCAEA}" type="presOf" srcId="{7BCA7376-BD9A-4A2C-AD9C-F4DD6573F160}" destId="{30085A0E-3A2F-4CFE-9F55-E669DCB8DB81}" srcOrd="0" destOrd="0" presId="urn:microsoft.com/office/officeart/2005/8/layout/hProcess7"/>
    <dgm:cxn modelId="{17D32240-35B4-437A-BD7B-E6F9D0B83769}" srcId="{62BFE3E7-3EAC-4CC1-A4E4-942DF2BB617B}" destId="{7BCA7376-BD9A-4A2C-AD9C-F4DD6573F160}" srcOrd="2" destOrd="0" parTransId="{E74F2771-0710-4B1C-A308-B701D7D604FC}" sibTransId="{9FA8DE98-B1E9-4F8E-B8D4-62E2B08BEF4A}"/>
    <dgm:cxn modelId="{D73B4299-58BF-4823-96BE-820145C144D7}" type="presOf" srcId="{7BCA7376-BD9A-4A2C-AD9C-F4DD6573F160}" destId="{FFE997D5-D920-4887-A56F-A701470F29D9}" srcOrd="1" destOrd="0" presId="urn:microsoft.com/office/officeart/2005/8/layout/hProcess7"/>
    <dgm:cxn modelId="{B033DD39-F91C-4B59-8C6F-16A7353505FD}" type="presOf" srcId="{62BFE3E7-3EAC-4CC1-A4E4-942DF2BB617B}" destId="{21CFBBBA-83FF-4908-A90D-0705983D0895}" srcOrd="0" destOrd="0" presId="urn:microsoft.com/office/officeart/2005/8/layout/hProcess7"/>
    <dgm:cxn modelId="{26F51C58-A4AB-4122-959A-EC79943222FF}" srcId="{62BFE3E7-3EAC-4CC1-A4E4-942DF2BB617B}" destId="{5C865600-24D4-404D-B5A0-89142E00595C}" srcOrd="0" destOrd="0" parTransId="{54EE169A-F143-4872-A2A8-A45D14AD8B92}" sibTransId="{D2132C48-16B9-4600-9411-4B9F97A7F337}"/>
    <dgm:cxn modelId="{55CA0609-966F-4647-812A-B1C9D31C31D3}" type="presOf" srcId="{73A3A50B-6195-48C9-AFFE-D6D1788C498F}" destId="{8BCABF21-B3F9-4155-99E3-5D0D77129E7B}" srcOrd="0" destOrd="0" presId="urn:microsoft.com/office/officeart/2005/8/layout/hProcess7"/>
    <dgm:cxn modelId="{94F76A9F-6577-4AA2-A3A6-B5886E254ECA}" type="presOf" srcId="{5C865600-24D4-404D-B5A0-89142E00595C}" destId="{41136D5E-A358-4C09-A920-4095EFBC8EEE}" srcOrd="0" destOrd="0" presId="urn:microsoft.com/office/officeart/2005/8/layout/hProcess7"/>
    <dgm:cxn modelId="{A61E6834-32A0-4D41-BE1C-0614DD534768}" srcId="{62BFE3E7-3EAC-4CC1-A4E4-942DF2BB617B}" destId="{73A3A50B-6195-48C9-AFFE-D6D1788C498F}" srcOrd="1" destOrd="0" parTransId="{1364B652-91C7-4333-916E-16DF9323D68B}" sibTransId="{5756DAA9-9733-45D2-921B-EEB7991BD6F3}"/>
    <dgm:cxn modelId="{C7B2B9AB-ECC9-4337-834E-A0B272374088}" type="presParOf" srcId="{21CFBBBA-83FF-4908-A90D-0705983D0895}" destId="{13BB9202-CA76-4DDE-8B30-55C1AB106005}" srcOrd="0" destOrd="0" presId="urn:microsoft.com/office/officeart/2005/8/layout/hProcess7"/>
    <dgm:cxn modelId="{385E7798-F669-4F70-94DA-578398D45104}" type="presParOf" srcId="{13BB9202-CA76-4DDE-8B30-55C1AB106005}" destId="{41136D5E-A358-4C09-A920-4095EFBC8EEE}" srcOrd="0" destOrd="0" presId="urn:microsoft.com/office/officeart/2005/8/layout/hProcess7"/>
    <dgm:cxn modelId="{91482581-1C5B-446C-86B0-236B22D31894}" type="presParOf" srcId="{13BB9202-CA76-4DDE-8B30-55C1AB106005}" destId="{FB0F951A-063F-4666-AE26-A7D4DA66E8D3}" srcOrd="1" destOrd="0" presId="urn:microsoft.com/office/officeart/2005/8/layout/hProcess7"/>
    <dgm:cxn modelId="{39D196A4-692A-47CB-BB43-4BD80B460965}" type="presParOf" srcId="{21CFBBBA-83FF-4908-A90D-0705983D0895}" destId="{B6E5FE97-5EF4-4ABC-A627-8B8C92F70CF6}" srcOrd="1" destOrd="0" presId="urn:microsoft.com/office/officeart/2005/8/layout/hProcess7"/>
    <dgm:cxn modelId="{39C7D28C-7EAB-4375-BBE9-77C35514DFB0}" type="presParOf" srcId="{21CFBBBA-83FF-4908-A90D-0705983D0895}" destId="{9272C742-6A8D-40C4-8DF9-BC3392D2ECB2}" srcOrd="2" destOrd="0" presId="urn:microsoft.com/office/officeart/2005/8/layout/hProcess7"/>
    <dgm:cxn modelId="{E1C02303-394A-4CFF-BFE0-914EA8F450D2}" type="presParOf" srcId="{9272C742-6A8D-40C4-8DF9-BC3392D2ECB2}" destId="{235316FD-7338-4971-ADC6-B5FF288128A1}" srcOrd="0" destOrd="0" presId="urn:microsoft.com/office/officeart/2005/8/layout/hProcess7"/>
    <dgm:cxn modelId="{22168324-F8DD-46CD-BEF6-6C97DE1BF342}" type="presParOf" srcId="{9272C742-6A8D-40C4-8DF9-BC3392D2ECB2}" destId="{4A448ED1-9FBA-45C6-B17F-94B68B92BE33}" srcOrd="1" destOrd="0" presId="urn:microsoft.com/office/officeart/2005/8/layout/hProcess7"/>
    <dgm:cxn modelId="{829DDBE6-950D-4F24-8E3C-9ADC757A0469}" type="presParOf" srcId="{9272C742-6A8D-40C4-8DF9-BC3392D2ECB2}" destId="{59201C6F-220D-4108-B635-EFFC5651F61E}" srcOrd="2" destOrd="0" presId="urn:microsoft.com/office/officeart/2005/8/layout/hProcess7"/>
    <dgm:cxn modelId="{24308E7E-BE78-4717-B9FC-124FF9ED9762}" type="presParOf" srcId="{21CFBBBA-83FF-4908-A90D-0705983D0895}" destId="{DC9DC694-80FF-4650-86B3-43592962A83C}" srcOrd="3" destOrd="0" presId="urn:microsoft.com/office/officeart/2005/8/layout/hProcess7"/>
    <dgm:cxn modelId="{82C93FDC-7E50-48F8-9A16-487C60DB3BF1}" type="presParOf" srcId="{21CFBBBA-83FF-4908-A90D-0705983D0895}" destId="{DC0F6425-9673-4824-850B-C71A15BDE36E}" srcOrd="4" destOrd="0" presId="urn:microsoft.com/office/officeart/2005/8/layout/hProcess7"/>
    <dgm:cxn modelId="{F27740C3-A85F-4BDE-B6AF-0431A2E7DD97}" type="presParOf" srcId="{DC0F6425-9673-4824-850B-C71A15BDE36E}" destId="{8BCABF21-B3F9-4155-99E3-5D0D77129E7B}" srcOrd="0" destOrd="0" presId="urn:microsoft.com/office/officeart/2005/8/layout/hProcess7"/>
    <dgm:cxn modelId="{D82F54B1-E29D-407A-AF83-07AE63870C62}" type="presParOf" srcId="{DC0F6425-9673-4824-850B-C71A15BDE36E}" destId="{533B5122-BECC-4A68-A848-FCE938537DF2}" srcOrd="1" destOrd="0" presId="urn:microsoft.com/office/officeart/2005/8/layout/hProcess7"/>
    <dgm:cxn modelId="{804DFF5E-2403-4023-9520-0A2CA3F4D02B}" type="presParOf" srcId="{21CFBBBA-83FF-4908-A90D-0705983D0895}" destId="{5CC54315-3D07-4B4C-9378-F72C28C36C51}" srcOrd="5" destOrd="0" presId="urn:microsoft.com/office/officeart/2005/8/layout/hProcess7"/>
    <dgm:cxn modelId="{57FD2984-6799-4295-B5EC-74FACD29D6B2}" type="presParOf" srcId="{21CFBBBA-83FF-4908-A90D-0705983D0895}" destId="{FE92FD1A-CE3F-4470-B483-21A11C6ACF64}" srcOrd="6" destOrd="0" presId="urn:microsoft.com/office/officeart/2005/8/layout/hProcess7"/>
    <dgm:cxn modelId="{7D832C44-C441-4018-B7FF-227939925421}" type="presParOf" srcId="{FE92FD1A-CE3F-4470-B483-21A11C6ACF64}" destId="{D2B5560E-5C4E-4D96-BA2A-37FF874B3653}" srcOrd="0" destOrd="0" presId="urn:microsoft.com/office/officeart/2005/8/layout/hProcess7"/>
    <dgm:cxn modelId="{477C500C-02C2-4057-9070-8718614A0C82}" type="presParOf" srcId="{FE92FD1A-CE3F-4470-B483-21A11C6ACF64}" destId="{3E9DB656-D7B1-40A9-82A1-6DDB73D4AE92}" srcOrd="1" destOrd="0" presId="urn:microsoft.com/office/officeart/2005/8/layout/hProcess7"/>
    <dgm:cxn modelId="{B062BA53-F4BB-43BD-BB45-5C0273F2D729}" type="presParOf" srcId="{FE92FD1A-CE3F-4470-B483-21A11C6ACF64}" destId="{EABC692D-0151-4A88-83AE-382ECECABFB6}" srcOrd="2" destOrd="0" presId="urn:microsoft.com/office/officeart/2005/8/layout/hProcess7"/>
    <dgm:cxn modelId="{63B79E58-694A-4E9D-9F99-383741143CA1}" type="presParOf" srcId="{21CFBBBA-83FF-4908-A90D-0705983D0895}" destId="{6DF9B560-97A5-40B6-821E-D659E1B36535}" srcOrd="7" destOrd="0" presId="urn:microsoft.com/office/officeart/2005/8/layout/hProcess7"/>
    <dgm:cxn modelId="{93D9F04F-10ED-45CE-A7BE-A83C223A08C8}" type="presParOf" srcId="{21CFBBBA-83FF-4908-A90D-0705983D0895}" destId="{D493CD76-9D31-47FD-BE0A-92C60BB07324}" srcOrd="8" destOrd="0" presId="urn:microsoft.com/office/officeart/2005/8/layout/hProcess7"/>
    <dgm:cxn modelId="{6CBE9BA7-1973-4191-BA52-0D748D823310}" type="presParOf" srcId="{D493CD76-9D31-47FD-BE0A-92C60BB07324}" destId="{30085A0E-3A2F-4CFE-9F55-E669DCB8DB81}" srcOrd="0" destOrd="0" presId="urn:microsoft.com/office/officeart/2005/8/layout/hProcess7"/>
    <dgm:cxn modelId="{A19FF40C-2A8F-46B7-902D-9E900AD0242E}" type="presParOf" srcId="{D493CD76-9D31-47FD-BE0A-92C60BB07324}" destId="{FFE997D5-D920-4887-A56F-A701470F29D9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36D5E-A358-4C09-A920-4095EFBC8EEE}">
      <dsp:nvSpPr>
        <dsp:cNvPr id="0" name=""/>
        <dsp:cNvSpPr/>
      </dsp:nvSpPr>
      <dsp:spPr>
        <a:xfrm>
          <a:off x="461" y="0"/>
          <a:ext cx="1985367" cy="2349500"/>
        </a:xfrm>
        <a:prstGeom prst="roundRect">
          <a:avLst>
            <a:gd name="adj" fmla="val 5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lvl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altLang="en-US" sz="3600" b="1" i="1" kern="1200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پیش</a:t>
          </a:r>
        </a:p>
        <a:p>
          <a:pPr lvl="0" algn="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altLang="en-US" sz="3600" b="1" i="1" kern="1200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بینی</a:t>
          </a:r>
          <a:endParaRPr lang="fa-IR" sz="3600" kern="1200" dirty="0">
            <a:solidFill>
              <a:schemeClr val="tx1"/>
            </a:solidFill>
            <a:cs typeface="B Mitra" panose="00000400000000000000" pitchFamily="2" charset="-78"/>
          </a:endParaRPr>
        </a:p>
      </dsp:txBody>
      <dsp:txXfrm rot="16200000">
        <a:off x="-764296" y="764758"/>
        <a:ext cx="1926590" cy="397073"/>
      </dsp:txXfrm>
    </dsp:sp>
    <dsp:sp modelId="{8BCABF21-B3F9-4155-99E3-5D0D77129E7B}">
      <dsp:nvSpPr>
        <dsp:cNvPr id="0" name=""/>
        <dsp:cNvSpPr/>
      </dsp:nvSpPr>
      <dsp:spPr>
        <a:xfrm>
          <a:off x="2055316" y="0"/>
          <a:ext cx="1985367" cy="2349500"/>
        </a:xfrm>
        <a:prstGeom prst="roundRect">
          <a:avLst>
            <a:gd name="adj" fmla="val 5000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altLang="en-US" sz="4400" b="1" i="1" kern="1200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آمادگی</a:t>
          </a:r>
          <a:endParaRPr lang="fa-IR" sz="4400" kern="1200" dirty="0">
            <a:solidFill>
              <a:schemeClr val="tx1"/>
            </a:solidFill>
            <a:cs typeface="B Mitra" panose="00000400000000000000" pitchFamily="2" charset="-78"/>
          </a:endParaRPr>
        </a:p>
      </dsp:txBody>
      <dsp:txXfrm rot="16200000">
        <a:off x="1290558" y="764758"/>
        <a:ext cx="1926590" cy="397073"/>
      </dsp:txXfrm>
    </dsp:sp>
    <dsp:sp modelId="{4A448ED1-9FBA-45C6-B17F-94B68B92BE33}">
      <dsp:nvSpPr>
        <dsp:cNvPr id="0" name=""/>
        <dsp:cNvSpPr/>
      </dsp:nvSpPr>
      <dsp:spPr>
        <a:xfrm rot="5400000">
          <a:off x="1892677" y="1864369"/>
          <a:ext cx="345132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085A0E-3A2F-4CFE-9F55-E669DCB8DB81}">
      <dsp:nvSpPr>
        <dsp:cNvPr id="0" name=""/>
        <dsp:cNvSpPr/>
      </dsp:nvSpPr>
      <dsp:spPr>
        <a:xfrm>
          <a:off x="4110171" y="0"/>
          <a:ext cx="1985367" cy="2349500"/>
        </a:xfrm>
        <a:prstGeom prst="roundRect">
          <a:avLst>
            <a:gd name="adj" fmla="val 5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0876" rIns="195580" bIns="0" numCol="1" spcCol="1270" anchor="t" anchorCtr="0">
          <a:noAutofit/>
        </a:bodyPr>
        <a:lstStyle/>
        <a:p>
          <a:pPr lvl="0" algn="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altLang="en-US" sz="4400" b="1" i="1" kern="1200" dirty="0" smtClean="0">
              <a:solidFill>
                <a:schemeClr val="tx1"/>
              </a:solidFill>
              <a:latin typeface="Comic Sans MS" panose="030F0702030302020204" pitchFamily="66" charset="0"/>
              <a:cs typeface="B Mitra" panose="00000400000000000000" pitchFamily="2" charset="-78"/>
            </a:rPr>
            <a:t>اقدام</a:t>
          </a:r>
          <a:endParaRPr lang="fa-IR" sz="4400" kern="1200" dirty="0">
            <a:solidFill>
              <a:schemeClr val="tx1"/>
            </a:solidFill>
            <a:cs typeface="B Mitra" panose="00000400000000000000" pitchFamily="2" charset="-78"/>
          </a:endParaRPr>
        </a:p>
      </dsp:txBody>
      <dsp:txXfrm rot="16200000">
        <a:off x="3345413" y="764758"/>
        <a:ext cx="1926590" cy="397073"/>
      </dsp:txXfrm>
    </dsp:sp>
    <dsp:sp modelId="{3E9DB656-D7B1-40A9-82A1-6DDB73D4AE92}">
      <dsp:nvSpPr>
        <dsp:cNvPr id="0" name=""/>
        <dsp:cNvSpPr/>
      </dsp:nvSpPr>
      <dsp:spPr>
        <a:xfrm rot="5400000">
          <a:off x="3947532" y="1864369"/>
          <a:ext cx="345132" cy="29780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33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233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DAA24B-0728-4B25-AC73-EDF144F05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115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81038"/>
            <a:ext cx="60499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11650"/>
            <a:ext cx="5029200" cy="408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33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23300"/>
            <a:ext cx="29718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84C9EA-D001-4F36-B98A-3A51C8257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144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7792988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rtl="1"/>
            <a:endParaRPr lang="fa-IR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6FFC9BB-B264-4156-B221-43808E888AB4}" type="slidenum">
              <a:rPr lang="en-US" altLang="en-US" sz="1200" smtClean="0">
                <a:solidFill>
                  <a:srgbClr val="000000"/>
                </a:solidFill>
              </a:rPr>
              <a:pPr/>
              <a:t>7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15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rtl="1"/>
            <a:r>
              <a:rPr lang="fa-IR" altLang="en-US" smtClean="0"/>
              <a:t>. *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4C0C5D6-4423-4E6E-BA3F-9B3A2FE45DC7}" type="slidenum">
              <a:rPr lang="en-US" altLang="en-US" sz="1200" smtClean="0"/>
              <a:pPr/>
              <a:t>9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04860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rtl="1"/>
            <a:endParaRPr lang="fa-IR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915D38E3-856F-4461-A6C0-B076620B9EB9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85184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  <a:latin typeface="Arial" panose="020B0604020202020204" pitchFamily="34" charset="0"/>
                <a:hlinkClick r:id="rId3"/>
              </a:rPr>
              <a:t>.</a:t>
            </a:r>
          </a:p>
          <a:p>
            <a:endParaRPr lang="fa-IR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76C5D7F-4A07-4C85-A0E5-77503DAF608D}" type="slidenum">
              <a:rPr lang="en-US" altLang="en-US" sz="1200" smtClean="0"/>
              <a:pPr/>
              <a:t>12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2627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a-IR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CA48E9-261E-46DC-8318-3E534BFF5018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83042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25E0B40E-F48E-480B-BB4F-3E52026377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BB36B1EA-EB70-4C03-BB0A-E2C99A7D0DA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7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0"/>
            <a:ext cx="27432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0"/>
            <a:ext cx="80264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A02E9215-27C9-4FEB-8A08-D2AEFD4011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67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6B41397E-C7BD-4CD2-89D8-F3611E27739F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9889DCA0-2324-4B84-BD93-3141277D0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15460E45-1C01-42D3-A3DE-F45523272E9F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C01533B1-3356-4938-8D1F-5AFFC3642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3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9E5D981E-808A-46C2-916A-6FFBEEC930EF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FD08A65-8B10-4DE2-9E98-CF202A295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8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76456A5-F01E-4772-A657-9B229759A0A4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7F412B3E-5A59-4D5B-B6ED-129595BED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52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35174F8D-B908-4D77-AD05-D60F13397BCB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7F800739-FF87-4DD5-945B-3ED06121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85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E18B3175-43A7-4A18-AB6E-1D090FAA5418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3B819CC3-F43D-4ABA-928D-1A15F3A3C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83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682B953C-0639-43D8-9650-A065DB077BB1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C585AC3C-32F9-4B3A-9692-C72BC953D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5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24A7EAC4-019E-4405-8C3A-88019F85EC47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ABD4CAA-1C3D-405E-942F-003556B93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5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E4E13EB7-2D6B-4A2D-8832-FD7ED852509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36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4837C910-4E77-4D87-AEEC-E145058CE655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7747F8FB-E65B-4A68-A317-D400310AA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30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B6AC276E-61FA-409D-9ADA-AFE6240F39A8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9941D6B8-36AD-479C-8FB3-045EAB2E4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64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BE183B6F-EFA5-4747-9086-2049019A7E0F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B939628A-83BD-4B5D-AFAD-26A0615BF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57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630529-803B-4FCC-9D9B-8B0BB8EA0F2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75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999E94-9A4A-4B95-8E8D-10FB81147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62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F2862C-C62B-41F6-BBDE-136B6204589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2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B47AAA-7F40-48BA-84DF-2C29E92EE46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89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1D56F8-5D61-4D1B-9926-C4575059971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4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0CE1C6-F438-4568-9E8C-B5C1712D1CB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49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8660FE-C281-4796-899F-3389B94271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4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05670C0E-EC10-43F0-82B7-B84A4D5CFE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19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0B5567-3627-4F78-BE83-AA1F24B7F09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08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D4BA88-166E-4D88-B872-6D70C4DD283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8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4AA3F5-1615-4B6D-A4CD-49E35DFC6C4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6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875BFA-28DA-4469-A10A-0A68DEA5D8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59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A7AF-F315-49DB-8ED9-38F512352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0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640C1-317B-45E5-B679-FA46735FB6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016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F96C0-615C-4F5B-BF45-DFF9EDC2D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319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622B8-464D-4D4E-A422-A41CA67002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47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A8AE2-1C3B-4B1F-93C8-3A553ECBF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736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E035-3913-4C8A-99D6-DB003231E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17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38400"/>
            <a:ext cx="53848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53848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EA7B3067-827A-47BE-9CDE-4B0B775E339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16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6F937-8837-4A54-87ED-7A7CEFD7C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0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7066C-59A9-44E1-B499-20803F62D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23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165C3-E4A7-4D38-8592-1EE7616628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382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55A5A-838D-4DE0-B174-693095C16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221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14AC6-0933-49B1-B607-A8C5F65DE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120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6DBBC-97EC-4C28-8939-0EBF9C5C9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7513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DA2B6-4227-4346-85DF-6DD37EDD1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47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A2F8-257B-4A74-8857-275BC9DCB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208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549CC-F3EB-47EB-A4C7-7170C2CBE5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815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290E-CE20-4641-9DB5-618AF1A6F4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691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33967977-865F-4B13-9439-FBA7AF9A78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329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DC3B2-B515-49C0-89BE-DEAA529062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932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BE60-01A7-497B-8FA6-D808C6C8C0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340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F94DE-A87E-4F6A-93D3-EDF329515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686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E635-955D-42E1-89F3-DF6847EB0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8703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8AD9F-2138-425F-B799-890770136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53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FACA-4771-4526-90D7-B5E3423DA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218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5732-3AF1-412E-B04F-117C78B94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1543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fa-I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47FA-5D63-4D94-84E0-2374D70044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370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2D819-9338-4C5B-AF71-13004B49D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795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DE84-7D27-4217-9CF7-03F8997709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17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350500A6-CD5A-4491-A7C2-0C2D2E16306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235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42F1-145F-4FCA-B602-8B447370E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3147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21E2C-8655-412F-A092-492E095159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7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59A5C-6A1C-43E8-8DA7-0E42D0B57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400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4286E-68D7-47F4-8255-58F3DE901B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9807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C0B51-1959-4282-A610-08663C8CB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8001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C32B8-31A8-4B74-B461-CC5BA785A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082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44227-ED86-4A77-9300-D53036663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7548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7250F-13D5-486F-BED1-262ED76AF3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223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C8AB0-CC48-4B4D-8DCE-DA95C6668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984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55E41-5716-45FF-AB1F-07AECF732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31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34BB5F6F-C1A6-44B1-B0FA-440C90BFCCA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477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4C83-2D1F-4241-8691-815A788A7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2665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0EA6E-6432-4143-BB71-7AC794D9A3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971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8310A-4D1D-4AA2-9953-5AD2016285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513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FB6-3DF4-44D8-874D-6D939CC81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746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63CF-9E1B-40F3-BE92-13CD25AB1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037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07405-479D-4CE3-A1CA-B500DC412E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7384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7167D-A221-4D0B-B741-8B9A3DE57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19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F10C5-998E-4077-9518-9702BCC183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614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2786E-882B-4FC6-A892-A8548E683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7805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A9C8B-96FE-4294-816C-D79B785AF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1526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45C7D4C0-BBB5-4B62-9C30-3E4526958C2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cs typeface="+mn-cs"/>
              </a:defRPr>
            </a:lvl1pPr>
          </a:lstStyle>
          <a:p>
            <a:pPr>
              <a:defRPr/>
            </a:pPr>
            <a:fld id="{05AB9D05-76A7-44DF-9757-E0A2DED0A80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1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438400"/>
            <a:ext cx="10972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56388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56388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56388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Arial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2A4DD4-A21C-41E9-A638-DB08C6D9DC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25" r:id="rId1"/>
    <p:sldLayoutId id="2147488526" r:id="rId2"/>
    <p:sldLayoutId id="2147488527" r:id="rId3"/>
    <p:sldLayoutId id="2147488528" r:id="rId4"/>
    <p:sldLayoutId id="2147488529" r:id="rId5"/>
    <p:sldLayoutId id="2147488530" r:id="rId6"/>
    <p:sldLayoutId id="2147488531" r:id="rId7"/>
    <p:sldLayoutId id="2147488532" r:id="rId8"/>
    <p:sldLayoutId id="2147488533" r:id="rId9"/>
    <p:sldLayoutId id="2147488534" r:id="rId10"/>
    <p:sldLayoutId id="21474885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DC6B567-9EB0-4DDA-A38B-30754C3CC3A4}" type="datetimeFigureOut">
              <a:rPr lang="en-US"/>
              <a:pPr>
                <a:defRPr/>
              </a:pPr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EEE80A6-626E-42C7-A515-0388D51E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6" r:id="rId1"/>
    <p:sldLayoutId id="2147488537" r:id="rId2"/>
    <p:sldLayoutId id="2147488538" r:id="rId3"/>
    <p:sldLayoutId id="2147488539" r:id="rId4"/>
    <p:sldLayoutId id="2147488540" r:id="rId5"/>
    <p:sldLayoutId id="2147488541" r:id="rId6"/>
    <p:sldLayoutId id="2147488542" r:id="rId7"/>
    <p:sldLayoutId id="2147488543" r:id="rId8"/>
    <p:sldLayoutId id="2147488544" r:id="rId9"/>
    <p:sldLayoutId id="2147488545" r:id="rId10"/>
    <p:sldLayoutId id="21474885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F1819889-587B-4FB5-8524-75B819EE2D32}" type="slidenum">
              <a:rPr lang="ar-SA"/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47" r:id="rId1"/>
    <p:sldLayoutId id="2147488548" r:id="rId2"/>
    <p:sldLayoutId id="2147488549" r:id="rId3"/>
    <p:sldLayoutId id="2147488550" r:id="rId4"/>
    <p:sldLayoutId id="2147488551" r:id="rId5"/>
    <p:sldLayoutId id="2147488552" r:id="rId6"/>
    <p:sldLayoutId id="2147488553" r:id="rId7"/>
    <p:sldLayoutId id="2147488554" r:id="rId8"/>
    <p:sldLayoutId id="2147488555" r:id="rId9"/>
    <p:sldLayoutId id="2147488556" r:id="rId10"/>
    <p:sldLayoutId id="2147488557" r:id="rId11"/>
    <p:sldLayoutId id="2147488558" r:id="rId12"/>
  </p:sldLayoutIdLst>
  <p:hf hdr="0" ftr="0" dt="0"/>
  <p:txStyles>
    <p:titleStyle>
      <a:lvl1pPr algn="r" defTabSz="51435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defTabSz="51435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defTabSz="51435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defTabSz="51435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defTabSz="51435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342900" algn="r" defTabSz="514350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685800" algn="r" defTabSz="514350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028700" algn="r" defTabSz="514350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371600" algn="r" defTabSz="514350" rtl="1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128588" indent="-128588" algn="r" defTabSz="514350" rtl="1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r" defTabSz="514350" rtl="1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r" defTabSz="514350" rtl="1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r" defTabSz="514350" rtl="1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r" defTabSz="514350" rtl="1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r" defTabSz="514350" rtl="1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r" defTabSz="514350" rtl="1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50B4C3-DED9-412F-A1AF-24F143BB2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59" r:id="rId1"/>
    <p:sldLayoutId id="2147488515" r:id="rId2"/>
    <p:sldLayoutId id="2147488516" r:id="rId3"/>
    <p:sldLayoutId id="2147488517" r:id="rId4"/>
    <p:sldLayoutId id="2147488518" r:id="rId5"/>
    <p:sldLayoutId id="2147488519" r:id="rId6"/>
    <p:sldLayoutId id="2147488520" r:id="rId7"/>
    <p:sldLayoutId id="2147488521" r:id="rId8"/>
    <p:sldLayoutId id="2147488522" r:id="rId9"/>
    <p:sldLayoutId id="2147488523" r:id="rId10"/>
    <p:sldLayoutId id="2147488524" r:id="rId11"/>
  </p:sldLayoutIdLst>
  <p:hf hdr="0" dt="0"/>
  <p:txStyles>
    <p:titleStyle>
      <a:lvl1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DF7F7F-90BF-4D48-A889-37F9948D622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  <p:sldLayoutId id="2147488571" r:id="rId12"/>
  </p:sldLayoutIdLst>
  <p:hf hdr="0" ftr="0" dt="0"/>
  <p:txStyles>
    <p:titleStyle>
      <a:lvl1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E2C7D7-158B-4729-925B-AF1403CE557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72" r:id="rId1"/>
    <p:sldLayoutId id="2147488573" r:id="rId2"/>
    <p:sldLayoutId id="2147488574" r:id="rId3"/>
    <p:sldLayoutId id="2147488575" r:id="rId4"/>
    <p:sldLayoutId id="2147488576" r:id="rId5"/>
    <p:sldLayoutId id="2147488577" r:id="rId6"/>
    <p:sldLayoutId id="2147488578" r:id="rId7"/>
    <p:sldLayoutId id="2147488579" r:id="rId8"/>
    <p:sldLayoutId id="2147488580" r:id="rId9"/>
    <p:sldLayoutId id="2147488581" r:id="rId10"/>
    <p:sldLayoutId id="2147488582" r:id="rId11"/>
  </p:sldLayoutIdLst>
  <p:hf hdr="0" ftr="0" dt="0"/>
  <p:txStyles>
    <p:titleStyle>
      <a:lvl1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DC0F66-557F-4830-AF6E-CF0365EDB8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83" r:id="rId1"/>
    <p:sldLayoutId id="2147488584" r:id="rId2"/>
    <p:sldLayoutId id="2147488585" r:id="rId3"/>
    <p:sldLayoutId id="2147488586" r:id="rId4"/>
    <p:sldLayoutId id="2147488587" r:id="rId5"/>
    <p:sldLayoutId id="2147488588" r:id="rId6"/>
    <p:sldLayoutId id="2147488589" r:id="rId7"/>
    <p:sldLayoutId id="2147488590" r:id="rId8"/>
    <p:sldLayoutId id="2147488591" r:id="rId9"/>
    <p:sldLayoutId id="2147488592" r:id="rId10"/>
    <p:sldLayoutId id="2147488593" r:id="rId11"/>
  </p:sldLayoutIdLst>
  <p:hf hdr="0" ftr="0" dt="0"/>
  <p:txStyles>
    <p:titleStyle>
      <a:lvl1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r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hyperlink" Target="https://pubmed.ncbi.nlm.nih.gov/27792988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72EF9E60-01EB-408C-BB6B-9BE91370709B}" type="slidenum">
              <a:rPr lang="en-US" altLang="en-US" sz="1400" smtClean="0">
                <a:latin typeface="Comic Sans MS" panose="030F0702030302020204" pitchFamily="66" charset="0"/>
              </a:rPr>
              <a:pPr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400" smtClean="0">
              <a:latin typeface="Comic Sans MS" panose="030F0702030302020204" pitchFamily="66" charset="0"/>
            </a:endParaRPr>
          </a:p>
        </p:txBody>
      </p:sp>
      <p:pic>
        <p:nvPicPr>
          <p:cNvPr id="8089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84275"/>
            <a:ext cx="94488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"/>
            <a:ext cx="120396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31550" cmpd="sng">
                  <a:gradFill>
                    <a:gsLst>
                      <a:gs pos="25000">
                        <a:srgbClr val="BBE0E3">
                          <a:shade val="25000"/>
                          <a:satMod val="190000"/>
                        </a:srgbClr>
                      </a:gs>
                      <a:gs pos="80000">
                        <a:srgbClr val="BBE0E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lumMod val="50000"/>
                  </a:srgb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</a:rPr>
              <a:t>Postpartum Hemorrhage</a:t>
            </a:r>
          </a:p>
          <a:p>
            <a:pPr algn="ctr" eaLnBrk="1" hangingPunct="1">
              <a:defRPr/>
            </a:pPr>
            <a:r>
              <a:rPr lang="en-US" sz="2800" b="1" dirty="0" err="1">
                <a:ln w="31550" cmpd="sng">
                  <a:gradFill>
                    <a:gsLst>
                      <a:gs pos="25000">
                        <a:srgbClr val="BBE0E3">
                          <a:shade val="25000"/>
                          <a:satMod val="190000"/>
                        </a:srgbClr>
                      </a:gs>
                      <a:gs pos="80000">
                        <a:srgbClr val="BBE0E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2D2D8A">
                    <a:lumMod val="50000"/>
                  </a:srgb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</a:rPr>
              <a:t>Diagnosis&amp;Management</a:t>
            </a:r>
            <a:endParaRPr lang="fa-IR" sz="2800" b="1" dirty="0">
              <a:ln w="31550" cmpd="sng">
                <a:gradFill>
                  <a:gsLst>
                    <a:gs pos="25000">
                      <a:srgbClr val="BBE0E3">
                        <a:shade val="25000"/>
                        <a:satMod val="190000"/>
                      </a:srgbClr>
                    </a:gs>
                    <a:gs pos="80000">
                      <a:srgbClr val="BBE0E3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2D2D8A">
                  <a:lumMod val="50000"/>
                </a:srgb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Postpartum Hemorrhage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A00379-0B00-4EF1-9D94-AF906A8DAE3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921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50813"/>
            <a:ext cx="843280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700"/>
            <a:ext cx="11811000" cy="661670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solidFill>
                  <a:srgbClr val="7030A1"/>
                </a:solidFill>
                <a:latin typeface="B Yagut,Bold"/>
                <a:cs typeface="B Mitra" panose="00000400000000000000" pitchFamily="2" charset="-78"/>
              </a:rPr>
              <a:t>دارو درمانی: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cs typeface="B Mitra" panose="00000400000000000000" pitchFamily="2" charset="-78"/>
              </a:rPr>
              <a:t>اکسی توسین: </a:t>
            </a:r>
            <a:r>
              <a:rPr lang="fa-IR" dirty="0">
                <a:solidFill>
                  <a:srgbClr val="000000"/>
                </a:solidFill>
                <a:cs typeface="B Mitra" panose="00000400000000000000" pitchFamily="2" charset="-78"/>
              </a:rPr>
              <a:t>(پایش بیمار از نظر افت فشار خون ناشی از تزریق اکسی توسین)</a:t>
            </a:r>
            <a:endParaRPr lang="fa-IR" b="1" dirty="0">
              <a:cs typeface="B Mitra" panose="00000400000000000000" pitchFamily="2" charset="-78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dirty="0">
                <a:cs typeface="B Mitra" panose="00000400000000000000" pitchFamily="2" charset="-78"/>
              </a:rPr>
              <a:t>40 </a:t>
            </a:r>
            <a:r>
              <a:rPr lang="fa-IR" dirty="0" smtClean="0">
                <a:cs typeface="B Mitra" panose="00000400000000000000" pitchFamily="2" charset="-78"/>
              </a:rPr>
              <a:t>-10 </a:t>
            </a:r>
            <a:r>
              <a:rPr lang="fa-IR" dirty="0">
                <a:cs typeface="B Mitra" panose="00000400000000000000" pitchFamily="2" charset="-78"/>
              </a:rPr>
              <a:t>واحد در 1000 - ۵00 سی سی محلول </a:t>
            </a:r>
            <a:r>
              <a:rPr lang="fa-IR" dirty="0" smtClean="0">
                <a:cs typeface="B Mitra" panose="00000400000000000000" pitchFamily="2" charset="-78"/>
              </a:rPr>
              <a:t>سرعت60 قطره در دقیقه</a:t>
            </a:r>
            <a:endParaRPr lang="fa-IR" dirty="0">
              <a:cs typeface="B Mitra" panose="00000400000000000000" pitchFamily="2" charset="-78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dirty="0" smtClean="0">
                <a:cs typeface="B Mitra" panose="00000400000000000000" pitchFamily="2" charset="-78"/>
              </a:rPr>
              <a:t>80 </a:t>
            </a:r>
            <a:r>
              <a:rPr lang="fa-IR" dirty="0">
                <a:cs typeface="B Mitra" panose="00000400000000000000" pitchFamily="2" charset="-78"/>
              </a:rPr>
              <a:t>واحد در ۵00 سی سی محلول در مواردی که </a:t>
            </a:r>
            <a:r>
              <a:rPr lang="fa-IR" dirty="0" smtClean="0">
                <a:cs typeface="B Mitra" panose="00000400000000000000" pitchFamily="2" charset="-78"/>
              </a:rPr>
              <a:t>منع مصرف </a:t>
            </a:r>
            <a:r>
              <a:rPr lang="fa-IR" dirty="0">
                <a:cs typeface="B Mitra" panose="00000400000000000000" pitchFamily="2" charset="-78"/>
              </a:rPr>
              <a:t>مایع به میزان زیاد وجود </a:t>
            </a:r>
            <a:r>
              <a:rPr lang="fa-IR" dirty="0" smtClean="0">
                <a:cs typeface="B Mitra" panose="00000400000000000000" pitchFamily="2" charset="-78"/>
              </a:rPr>
              <a:t>دارد (پره اکلامپسی)</a:t>
            </a:r>
            <a:endParaRPr lang="fa-IR" dirty="0">
              <a:cs typeface="B Mitra" panose="00000400000000000000" pitchFamily="2" charset="-78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cs typeface="B Mitra" panose="00000400000000000000" pitchFamily="2" charset="-78"/>
              </a:rPr>
              <a:t>مترژن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dirty="0" smtClean="0">
                <a:cs typeface="B Mitra" panose="00000400000000000000" pitchFamily="2" charset="-78"/>
              </a:rPr>
              <a:t>0/2 </a:t>
            </a:r>
            <a:r>
              <a:rPr lang="fa-IR" dirty="0">
                <a:cs typeface="B Mitra" panose="00000400000000000000" pitchFamily="2" charset="-78"/>
              </a:rPr>
              <a:t>میلیگرم عضلانی و تکرار آن پس از 1۵ </a:t>
            </a:r>
            <a:r>
              <a:rPr lang="fa-IR" dirty="0" smtClean="0">
                <a:cs typeface="B Mitra" panose="00000400000000000000" pitchFamily="2" charset="-78"/>
              </a:rPr>
              <a:t>دقیقه حداکثر 4 دوز، </a:t>
            </a:r>
            <a:r>
              <a:rPr lang="fa-IR" dirty="0">
                <a:cs typeface="B Mitra" panose="00000400000000000000" pitchFamily="2" charset="-78"/>
              </a:rPr>
              <a:t>در صورت هیپرتانسیون </a:t>
            </a:r>
            <a:r>
              <a:rPr lang="fa-IR" dirty="0" smtClean="0">
                <a:cs typeface="B Mitra" panose="00000400000000000000" pitchFamily="2" charset="-78"/>
              </a:rPr>
              <a:t>تزریق نگردد.</a:t>
            </a:r>
            <a:endParaRPr lang="fa-IR" dirty="0">
              <a:cs typeface="B Mitra" panose="00000400000000000000" pitchFamily="2" charset="-78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cs typeface="B Mitra" panose="00000400000000000000" pitchFamily="2" charset="-78"/>
              </a:rPr>
              <a:t>میزوپروستول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dirty="0" smtClean="0">
                <a:cs typeface="B Mitra" panose="00000400000000000000" pitchFamily="2" charset="-78"/>
              </a:rPr>
              <a:t>- </a:t>
            </a:r>
            <a:r>
              <a:rPr lang="fa-IR" dirty="0">
                <a:cs typeface="B Mitra" panose="00000400000000000000" pitchFamily="2" charset="-78"/>
              </a:rPr>
              <a:t>1000 - 800 میکروگرم </a:t>
            </a:r>
            <a:r>
              <a:rPr lang="en-US" dirty="0">
                <a:cs typeface="B Mitra" panose="00000400000000000000" pitchFamily="2" charset="-78"/>
              </a:rPr>
              <a:t>PR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dirty="0">
                <a:cs typeface="B Mitra" panose="00000400000000000000" pitchFamily="2" charset="-78"/>
              </a:rPr>
              <a:t>- 600 میکروگرم خوراکی یا 800 </a:t>
            </a:r>
            <a:r>
              <a:rPr lang="fa-IR" dirty="0" smtClean="0">
                <a:cs typeface="B Mitra" panose="00000400000000000000" pitchFamily="2" charset="-78"/>
              </a:rPr>
              <a:t>میکروگرم زیر زبانی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>
                <a:solidFill>
                  <a:srgbClr val="000000"/>
                </a:solidFill>
                <a:cs typeface="B Mitra" panose="00000400000000000000" pitchFamily="2" charset="-78"/>
              </a:rPr>
              <a:t>پروستاگلاندین </a:t>
            </a:r>
            <a:r>
              <a:rPr lang="en-US" b="1" dirty="0">
                <a:solidFill>
                  <a:srgbClr val="000000"/>
                </a:solidFill>
                <a:cs typeface="B Mitra" panose="00000400000000000000" pitchFamily="2" charset="-78"/>
              </a:rPr>
              <a:t>F2</a:t>
            </a:r>
            <a:r>
              <a:rPr lang="el-GR" b="1" dirty="0">
                <a:solidFill>
                  <a:srgbClr val="000000"/>
                </a:solidFill>
                <a:cs typeface="B Mitra" panose="00000400000000000000" pitchFamily="2" charset="-78"/>
              </a:rPr>
              <a:t>α</a:t>
            </a:r>
            <a:r>
              <a:rPr lang="fa-IR" dirty="0">
                <a:solidFill>
                  <a:srgbClr val="000000"/>
                </a:solidFill>
                <a:cs typeface="B Mitra" panose="00000400000000000000" pitchFamily="2" charset="-78"/>
              </a:rPr>
              <a:t>: 250 میکروگرم عضلانی و در صورت نیاز تکرار آن هر 1۵ </a:t>
            </a:r>
            <a:r>
              <a:rPr lang="fa-IR" dirty="0" smtClean="0">
                <a:solidFill>
                  <a:srgbClr val="000000"/>
                </a:solidFill>
                <a:cs typeface="B Mitra" panose="00000400000000000000" pitchFamily="2" charset="-78"/>
              </a:rPr>
              <a:t>دقیقه، </a:t>
            </a:r>
            <a:r>
              <a:rPr lang="fa-IR" dirty="0">
                <a:solidFill>
                  <a:srgbClr val="000000"/>
                </a:solidFill>
                <a:cs typeface="B Mitra" panose="00000400000000000000" pitchFamily="2" charset="-78"/>
              </a:rPr>
              <a:t>حداکثر 8 </a:t>
            </a:r>
            <a:r>
              <a:rPr lang="fa-IR" dirty="0" smtClean="0">
                <a:solidFill>
                  <a:srgbClr val="000000"/>
                </a:solidFill>
                <a:cs typeface="B Mitra" panose="00000400000000000000" pitchFamily="2" charset="-78"/>
              </a:rPr>
              <a:t>دوز(در </a:t>
            </a:r>
            <a:r>
              <a:rPr lang="fa-IR" dirty="0">
                <a:solidFill>
                  <a:srgbClr val="000000"/>
                </a:solidFill>
                <a:cs typeface="B Mitra" panose="00000400000000000000" pitchFamily="2" charset="-78"/>
              </a:rPr>
              <a:t>موارد آسم استفاده نشود و در صورت هیپرتانسیون با احتیاط استفاده شود). بهتر است اگر تا دو دوز موثر </a:t>
            </a:r>
            <a:r>
              <a:rPr lang="fa-IR" dirty="0" smtClean="0">
                <a:solidFill>
                  <a:srgbClr val="000000"/>
                </a:solidFill>
                <a:cs typeface="B Mitra" panose="00000400000000000000" pitchFamily="2" charset="-78"/>
              </a:rPr>
              <a:t>نبود، </a:t>
            </a:r>
            <a:r>
              <a:rPr lang="fa-IR" dirty="0">
                <a:solidFill>
                  <a:srgbClr val="000000"/>
                </a:solidFill>
                <a:cs typeface="B Mitra" panose="00000400000000000000" pitchFamily="2" charset="-78"/>
              </a:rPr>
              <a:t>روش دیگری انتخاب شود</a:t>
            </a:r>
            <a:r>
              <a:rPr lang="fa-IR" dirty="0" smtClean="0">
                <a:solidFill>
                  <a:srgbClr val="000000"/>
                </a:solidFill>
                <a:cs typeface="B Mitra" panose="00000400000000000000" pitchFamily="2" charset="-78"/>
              </a:rPr>
              <a:t>.</a:t>
            </a:r>
            <a:endParaRPr lang="en-US" i="1" dirty="0" smtClean="0">
              <a:cs typeface="B Mitra" panose="00000400000000000000" pitchFamily="2" charset="-78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cs typeface="B Mitra" panose="00000400000000000000" pitchFamily="2" charset="-78"/>
              </a:rPr>
              <a:t>ترانگزامیک اسید: </a:t>
            </a:r>
            <a:r>
              <a:rPr lang="fa-IR" dirty="0" smtClean="0">
                <a:cs typeface="B Mitra" panose="00000400000000000000" pitchFamily="2" charset="-78"/>
              </a:rPr>
              <a:t>یک </a:t>
            </a:r>
            <a:r>
              <a:rPr lang="fa-IR" dirty="0">
                <a:cs typeface="B Mitra" panose="00000400000000000000" pitchFamily="2" charset="-78"/>
              </a:rPr>
              <a:t>گرم </a:t>
            </a:r>
            <a:r>
              <a:rPr lang="en-US" dirty="0">
                <a:cs typeface="B Mitra" panose="00000400000000000000" pitchFamily="2" charset="-78"/>
              </a:rPr>
              <a:t>IV </a:t>
            </a:r>
            <a:r>
              <a:rPr lang="fa-IR" dirty="0">
                <a:cs typeface="B Mitra" panose="00000400000000000000" pitchFamily="2" charset="-78"/>
              </a:rPr>
              <a:t>در 10 </a:t>
            </a:r>
            <a:r>
              <a:rPr lang="fa-IR" dirty="0" smtClean="0">
                <a:cs typeface="B Mitra" panose="00000400000000000000" pitchFamily="2" charset="-78"/>
              </a:rPr>
              <a:t>دقیقه(اضافه </a:t>
            </a:r>
            <a:r>
              <a:rPr lang="fa-IR" dirty="0">
                <a:cs typeface="B Mitra" panose="00000400000000000000" pitchFamily="2" charset="-78"/>
              </a:rPr>
              <a:t>کردن یک ویال </a:t>
            </a:r>
            <a:r>
              <a:rPr lang="fa-IR" dirty="0" smtClean="0">
                <a:cs typeface="B Mitra" panose="00000400000000000000" pitchFamily="2" charset="-78"/>
              </a:rPr>
              <a:t>یک گرمی </a:t>
            </a:r>
            <a:r>
              <a:rPr lang="fa-IR" dirty="0">
                <a:cs typeface="B Mitra" panose="00000400000000000000" pitchFamily="2" charset="-78"/>
              </a:rPr>
              <a:t>در 100 میلی لیتر نرمال سالین در حداکثر </a:t>
            </a:r>
            <a:r>
              <a:rPr lang="fa-IR" dirty="0" smtClean="0">
                <a:cs typeface="B Mitra" panose="00000400000000000000" pitchFamily="2" charset="-78"/>
              </a:rPr>
              <a:t>ده دقیقه</a:t>
            </a:r>
            <a:r>
              <a:rPr lang="fa-IR" dirty="0">
                <a:cs typeface="B Mitra" panose="00000400000000000000" pitchFamily="2" charset="-78"/>
              </a:rPr>
              <a:t>، در صورت نیاز 30 دقیقه بعد تکرار </a:t>
            </a:r>
            <a:r>
              <a:rPr lang="fa-IR" dirty="0" smtClean="0">
                <a:cs typeface="B Mitra" panose="00000400000000000000" pitchFamily="2" charset="-78"/>
              </a:rPr>
              <a:t>شود (</a:t>
            </a:r>
            <a:r>
              <a:rPr lang="fa-IR" altLang="en-US" sz="2000" dirty="0">
                <a:solidFill>
                  <a:srgbClr val="000000"/>
                </a:solidFill>
                <a:latin typeface="Comic Sans MS" pitchFamily="66" charset="0"/>
                <a:cs typeface="B Mitra" panose="00000400000000000000" pitchFamily="2" charset="-78"/>
              </a:rPr>
              <a:t>عوارض تهوع اسهال و </a:t>
            </a:r>
            <a:r>
              <a:rPr lang="fa-IR" altLang="en-US" sz="2000" dirty="0" smtClean="0">
                <a:solidFill>
                  <a:srgbClr val="000000"/>
                </a:solidFill>
                <a:latin typeface="Comic Sans MS" pitchFamily="66" charset="0"/>
                <a:cs typeface="B Mitra" panose="00000400000000000000" pitchFamily="2" charset="-78"/>
              </a:rPr>
              <a:t>استفراغ</a:t>
            </a:r>
            <a:r>
              <a:rPr lang="fa-IR" dirty="0" smtClean="0">
                <a:cs typeface="B Mitra" panose="00000400000000000000" pitchFamily="2" charset="-78"/>
              </a:rPr>
              <a:t>).</a:t>
            </a:r>
            <a:endParaRPr lang="fa-IR" dirty="0">
              <a:cs typeface="B Mitra" panose="00000400000000000000" pitchFamily="2" charset="-78"/>
            </a:endParaRPr>
          </a:p>
        </p:txBody>
      </p:sp>
      <p:pic>
        <p:nvPicPr>
          <p:cNvPr id="2" name="Z00000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35814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11814175" cy="1020763"/>
          </a:xfrm>
        </p:spPr>
        <p:txBody>
          <a:bodyPr/>
          <a:lstStyle/>
          <a:p>
            <a:pPr algn="r" eaLnBrk="1" hangingPunct="1"/>
            <a:r>
              <a:rPr lang="fa-IR" altLang="en-US" sz="2800" b="1" smtClean="0">
                <a:cs typeface="B Mitra" panose="00000400000000000000" pitchFamily="2" charset="-78"/>
              </a:rPr>
              <a:t>مرحله 2 : ادامه خونریزی (از دست دادن خون به میزان 1500 - 1000 سی سی) با علائم حیاتی و مقادیر آزمایشگاهی طبیعی</a:t>
            </a:r>
            <a:endParaRPr lang="fa-IR" altLang="en-US" b="1" smtClean="0"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11812588" cy="54864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2400" b="1" dirty="0" smtClean="0">
                <a:cs typeface="B Mitra" panose="00000400000000000000" pitchFamily="2" charset="-78"/>
              </a:rPr>
              <a:t>گام های اولیه: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- اعلام فوری کد خونریزی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- برقراری راه دوم وریدی با شماره 18 یا 16 (ترجیحا اندام فوقانی) و اطمینان از باز بودن هر دو راه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 در صورت در دسترس نبودن رگ محیطی مناسب و وجود مهارت کافی، رگ مرکزی تعبیه گردد (سمع ریه در فواصل ده دقیقه ای به منظور کنترل جایگزینی صحیح کاتتر تا انجام عکس ریه در اسرع وقت).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ارائه عکس ریه و گزارش کتبی در پرونده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 پیگیری جواب آزمایشات</a:t>
            </a:r>
            <a:r>
              <a:rPr lang="en-US" sz="2000" dirty="0" smtClean="0">
                <a:cs typeface="B Mitra" panose="00000400000000000000" pitchFamily="2" charset="-78"/>
              </a:rPr>
              <a:t>CBC, Coagulation Tests, Fibrinogen </a:t>
            </a:r>
            <a:r>
              <a:rPr lang="fa-IR" sz="2000" dirty="0" smtClean="0">
                <a:cs typeface="B Mitra" panose="00000400000000000000" pitchFamily="2" charset="-78"/>
              </a:rPr>
              <a:t>و ....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 - آماده کردن اتاق عمل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- انجام مانیتورینگ همودینامیک غیر تهاجمی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کنترل علايم حیاتی؛ درجه حرارت هر 15 دقیقه يکبار، کنترل نبض (با استفاده از پالس اکسی متر)، فشار خون و تنفس هر 15 دقیقه (تکمیل فرم </a:t>
            </a:r>
            <a:r>
              <a:rPr lang="en-US" sz="2000" dirty="0" smtClean="0">
                <a:cs typeface="B Mitra" panose="00000400000000000000" pitchFamily="2" charset="-78"/>
              </a:rPr>
              <a:t>MEOWS</a:t>
            </a:r>
            <a:r>
              <a:rPr lang="fa-IR" sz="2000" dirty="0" smtClean="0">
                <a:cs typeface="B Mitra" panose="00000400000000000000" pitchFamily="2" charset="-78"/>
              </a:rPr>
              <a:t> 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- چک رنگ و حجم ادرار</a:t>
            </a:r>
            <a:endParaRPr lang="fa-IR" dirty="0" smtClean="0">
              <a:cs typeface="B Mitra" panose="00000400000000000000" pitchFamily="2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altLang="en-US" dirty="0">
                <a:solidFill>
                  <a:srgbClr val="000000"/>
                </a:solidFill>
                <a:cs typeface="B Mitra" panose="00000400000000000000" pitchFamily="2" charset="-78"/>
              </a:rPr>
              <a:t>*</a:t>
            </a:r>
            <a:r>
              <a:rPr lang="fa-IR" altLang="en-US" sz="2000" dirty="0">
                <a:cs typeface="B Mitra" panose="00000400000000000000" pitchFamily="2" charset="-78"/>
              </a:rPr>
              <a:t>اعضای تیم پیش کد خونریزی (فوریت مامائی): عامل زایمان، مامای شیفت، متخصص زنان شیفت، سوپروایزر، بیهوشی در صورت نیاز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a-IR" dirty="0">
              <a:cs typeface="B Mitra" panose="00000400000000000000" pitchFamily="2" charset="-78"/>
            </a:endParaRPr>
          </a:p>
        </p:txBody>
      </p:sp>
      <p:pic>
        <p:nvPicPr>
          <p:cNvPr id="2" name="Z00000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3627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5344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>
                <a:solidFill>
                  <a:srgbClr val="FF0000"/>
                </a:solidFill>
                <a:latin typeface="Algerian" panose="04020705040A02060702" pitchFamily="82" charset="0"/>
                <a:hlinkClick r:id="rId4"/>
              </a:rPr>
              <a:t>maternal early obstetric warning system</a:t>
            </a:r>
            <a:r>
              <a:rPr lang="en-US" altLang="en-US" sz="2400">
                <a:latin typeface="Algerian" panose="04020705040A02060702" pitchFamily="82" charset="0"/>
                <a:hlinkClick r:id="rId4"/>
              </a:rPr>
              <a:t>(MEOWS)</a:t>
            </a:r>
            <a:r>
              <a:rPr lang="en-US" altLang="en-US" smtClean="0">
                <a:solidFill>
                  <a:srgbClr val="FF0000"/>
                </a:solidFill>
                <a:hlinkClick r:id="rId4"/>
              </a:rPr>
              <a:t> </a:t>
            </a:r>
            <a:endParaRPr lang="fa-IR" altLang="en-US" smtClean="0"/>
          </a:p>
        </p:txBody>
      </p:sp>
      <p:pic>
        <p:nvPicPr>
          <p:cNvPr id="97283" name="Content Placeholder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914400"/>
            <a:ext cx="3810000" cy="57070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6B9D9-43F2-4154-8825-A942E2D74236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7518" y="4419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981200" y="80963"/>
            <a:ext cx="82296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altLang="en-US" b="1" dirty="0" smtClean="0">
                <a:cs typeface="B Mitra" panose="00000400000000000000" pitchFamily="2" charset="-78"/>
              </a:rPr>
              <a:t>دارودرمانی:</a:t>
            </a:r>
            <a:br>
              <a:rPr lang="fa-IR" altLang="en-US" b="1" dirty="0" smtClean="0">
                <a:cs typeface="B Mitra" panose="00000400000000000000" pitchFamily="2" charset="-78"/>
              </a:rPr>
            </a:br>
            <a:endParaRPr lang="fa-IR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117348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Mitra" panose="00000400000000000000" pitchFamily="2" charset="-78"/>
              </a:rPr>
              <a:t>- </a:t>
            </a:r>
            <a:r>
              <a:rPr lang="fa-IR" dirty="0">
                <a:cs typeface="B Mitra" panose="00000400000000000000" pitchFamily="2" charset="-78"/>
              </a:rPr>
              <a:t>ادامه داروهای مرحله 1 خونریزی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>
                <a:cs typeface="B Mitra" panose="00000400000000000000" pitchFamily="2" charset="-78"/>
              </a:rPr>
              <a:t>- ترانگزامیک اسید در نظر گرفته شود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b="1" dirty="0">
                <a:cs typeface="B Mitra" panose="00000400000000000000" pitchFamily="2" charset="-78"/>
              </a:rPr>
              <a:t>بانک خون/ آزمایشگاه: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>
                <a:cs typeface="B Mitra" panose="00000400000000000000" pitchFamily="2" charset="-78"/>
              </a:rPr>
              <a:t>- </a:t>
            </a:r>
            <a:r>
              <a:rPr lang="fa-IR" dirty="0" smtClean="0">
                <a:cs typeface="B Mitra" panose="00000400000000000000" pitchFamily="2" charset="-78"/>
              </a:rPr>
              <a:t>دریافت دو </a:t>
            </a:r>
            <a:r>
              <a:rPr lang="fa-IR" dirty="0">
                <a:cs typeface="B Mitra" panose="00000400000000000000" pitchFamily="2" charset="-78"/>
              </a:rPr>
              <a:t>واحد پک سل </a:t>
            </a:r>
            <a:r>
              <a:rPr lang="fa-IR" dirty="0" smtClean="0">
                <a:cs typeface="B Mitra" panose="00000400000000000000" pitchFamily="2" charset="-78"/>
              </a:rPr>
              <a:t>و در صورت لزوم تزریق </a:t>
            </a:r>
            <a:r>
              <a:rPr lang="fa-IR" dirty="0">
                <a:cs typeface="B Mitra" panose="00000400000000000000" pitchFamily="2" charset="-78"/>
              </a:rPr>
              <a:t>براساس علائم/نشانه های </a:t>
            </a:r>
            <a:r>
              <a:rPr lang="fa-IR" dirty="0" smtClean="0">
                <a:cs typeface="B Mitra" panose="00000400000000000000" pitchFamily="2" charset="-78"/>
              </a:rPr>
              <a:t>بالینی بدون توجه به جواب آزمایشات </a:t>
            </a:r>
            <a:endParaRPr lang="fa-IR" dirty="0">
              <a:cs typeface="B Mitra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dirty="0" smtClean="0">
                <a:cs typeface="B Mitra" panose="00000400000000000000" pitchFamily="2" charset="-78"/>
              </a:rPr>
              <a:t>رزرو </a:t>
            </a:r>
            <a:r>
              <a:rPr lang="fa-IR" dirty="0">
                <a:cs typeface="B Mitra" panose="00000400000000000000" pitchFamily="2" charset="-78"/>
              </a:rPr>
              <a:t>دو </a:t>
            </a:r>
            <a:r>
              <a:rPr lang="fa-IR" dirty="0" smtClean="0">
                <a:cs typeface="B Mitra" panose="00000400000000000000" pitchFamily="2" charset="-78"/>
              </a:rPr>
              <a:t>واحد</a:t>
            </a:r>
            <a:r>
              <a:rPr lang="en-US" dirty="0" smtClean="0">
                <a:cs typeface="B Mitra" panose="00000400000000000000" pitchFamily="2" charset="-78"/>
              </a:rPr>
              <a:t>)FFP</a:t>
            </a:r>
            <a:r>
              <a:rPr lang="fa-IR" dirty="0" smtClean="0">
                <a:cs typeface="B Mitra" panose="00000400000000000000" pitchFamily="2" charset="-78"/>
              </a:rPr>
              <a:t>در </a:t>
            </a:r>
            <a:r>
              <a:rPr lang="fa-IR" dirty="0">
                <a:cs typeface="B Mitra" panose="00000400000000000000" pitchFamily="2" charset="-78"/>
              </a:rPr>
              <a:t>صورت تداوم خونریزی و نیاز به </a:t>
            </a:r>
            <a:r>
              <a:rPr lang="fa-IR" dirty="0" smtClean="0">
                <a:cs typeface="B Mitra" panose="00000400000000000000" pitchFamily="2" charset="-78"/>
              </a:rPr>
              <a:t>تزریق)</a:t>
            </a:r>
            <a:endParaRPr lang="fa-IR" dirty="0">
              <a:cs typeface="B Mitra" panose="00000400000000000000" pitchFamily="2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43600" y="6248400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en-US" dirty="0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0BE7E3-C897-4113-94C5-BD4E392AFDE0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983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1463"/>
            <a:ext cx="3032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5067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838200" y="152400"/>
            <a:ext cx="10515600" cy="6024563"/>
          </a:xfrm>
        </p:spPr>
        <p:txBody>
          <a:bodyPr/>
          <a:lstStyle/>
          <a:p>
            <a:pPr eaLnBrk="1" hangingPunct="1"/>
            <a:r>
              <a:rPr lang="fa-IR" b="1" smtClean="0">
                <a:cs typeface="B Mitra" panose="00000400000000000000" pitchFamily="2" charset="-78"/>
              </a:rPr>
              <a:t>اقدام:</a:t>
            </a:r>
          </a:p>
          <a:p>
            <a:pPr eaLnBrk="1" hangingPunct="1"/>
            <a:r>
              <a:rPr lang="fa-IR" smtClean="0">
                <a:cs typeface="B Mitra" panose="00000400000000000000" pitchFamily="2" charset="-78"/>
              </a:rPr>
              <a:t>- در موارد آتونی: در نظر گرفتن بالون رحمی یا پک کردن رحم ، مداخلات جراحی مورد نیاز</a:t>
            </a:r>
          </a:p>
          <a:p>
            <a:pPr eaLnBrk="1" hangingPunct="1"/>
            <a:r>
              <a:rPr lang="fa-IR" smtClean="0">
                <a:cs typeface="B Mitra" panose="00000400000000000000" pitchFamily="2" charset="-78"/>
              </a:rPr>
              <a:t>- انتقال به اتاق عمل در نظر گرفته شود</a:t>
            </a:r>
          </a:p>
          <a:p>
            <a:pPr eaLnBrk="1" hangingPunct="1"/>
            <a:r>
              <a:rPr lang="fa-IR" smtClean="0">
                <a:cs typeface="B Mitra" panose="00000400000000000000" pitchFamily="2" charset="-78"/>
              </a:rPr>
              <a:t>- ادامه درمان تا برقراری هموستاز</a:t>
            </a:r>
          </a:p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981EB-92F7-4E6F-8A3F-B9CF69135F0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0035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3638"/>
            <a:ext cx="4038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89275"/>
            <a:ext cx="66802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55963"/>
            <a:ext cx="365760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623717"/>
            <a:ext cx="642939" cy="642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A61D78-71C7-464B-A0B7-D867848A3FC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101380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8" y="228600"/>
            <a:ext cx="11176000" cy="5349875"/>
          </a:xfr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37">
            <a:off x="2149475" y="5470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57425"/>
          </a:xfrm>
        </p:spPr>
        <p:txBody>
          <a:bodyPr rtlCol="0">
            <a:normAutofit/>
          </a:bodyPr>
          <a:lstStyle/>
          <a:p>
            <a:pPr algn="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2800" dirty="0">
                <a:solidFill>
                  <a:srgbClr val="000000"/>
                </a:solidFill>
                <a:latin typeface="B Yagut,Bold"/>
                <a:cs typeface="B Mitra" panose="00000400000000000000" pitchFamily="2" charset="-78"/>
              </a:rPr>
              <a:t>مرحله3: خونریزی بیشتر از 1500-2000 سی سی و یا </a:t>
            </a:r>
            <a:r>
              <a:rPr lang="fa-IR" sz="2800" dirty="0">
                <a:solidFill>
                  <a:srgbClr val="C00000"/>
                </a:solidFill>
                <a:latin typeface="B Yagut,Bold"/>
                <a:cs typeface="B Mitra" panose="00000400000000000000" pitchFamily="2" charset="-78"/>
              </a:rPr>
              <a:t>ترانسفیوژن بیش از دو واحد پک سل </a:t>
            </a:r>
            <a:r>
              <a:rPr lang="fa-IR" sz="2800" dirty="0">
                <a:solidFill>
                  <a:srgbClr val="000000"/>
                </a:solidFill>
                <a:latin typeface="B Yagut,Bold"/>
                <a:cs typeface="B Mitra" panose="00000400000000000000" pitchFamily="2" charset="-78"/>
              </a:rPr>
              <a:t>یا </a:t>
            </a:r>
            <a:r>
              <a:rPr lang="fa-IR" sz="2800" dirty="0">
                <a:solidFill>
                  <a:srgbClr val="00B050"/>
                </a:solidFill>
                <a:latin typeface="B Yagut,Bold"/>
                <a:cs typeface="B Mitra" panose="00000400000000000000" pitchFamily="2" charset="-78"/>
              </a:rPr>
              <a:t>خطر خونریزی مخفی </a:t>
            </a:r>
            <a:r>
              <a:rPr lang="fa-IR" sz="2800" dirty="0">
                <a:solidFill>
                  <a:srgbClr val="FF0000"/>
                </a:solidFill>
                <a:latin typeface="B Yagut,Bold"/>
                <a:cs typeface="B Mitra" panose="00000400000000000000" pitchFamily="2" charset="-78"/>
              </a:rPr>
              <a:t>یا آزمایشات </a:t>
            </a:r>
            <a:r>
              <a:rPr lang="fa-IR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 Yagut,Bold"/>
                <a:cs typeface="B Mitra" panose="00000400000000000000" pitchFamily="2" charset="-78"/>
              </a:rPr>
              <a:t> </a:t>
            </a:r>
            <a:r>
              <a:rPr lang="fa-IR" sz="2800" dirty="0">
                <a:solidFill>
                  <a:srgbClr val="FF0000"/>
                </a:solidFill>
                <a:latin typeface="B Yagut,Bold"/>
                <a:cs typeface="B Mitra" panose="00000400000000000000" pitchFamily="2" charset="-78"/>
              </a:rPr>
              <a:t>انعقادی غیرطبیعی یا اولیگوری</a:t>
            </a:r>
            <a:endParaRPr lang="fa-IR" sz="2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0D8F5-1702-4F39-A500-F205F0624B6F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024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05113"/>
            <a:ext cx="58150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410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Content Placeholder 2"/>
          <p:cNvSpPr>
            <a:spLocks noGrp="1"/>
          </p:cNvSpPr>
          <p:nvPr>
            <p:ph idx="1"/>
          </p:nvPr>
        </p:nvSpPr>
        <p:spPr>
          <a:xfrm>
            <a:off x="-25400" y="76200"/>
            <a:ext cx="12192000" cy="6781800"/>
          </a:xfrm>
        </p:spPr>
        <p:txBody>
          <a:bodyPr/>
          <a:lstStyle/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اطلاع به سطوح بالاتر مدیریتی توسط سوپروایزر(ریاست بیمارستان، مسئول فنی بیمارستان، ستاد هدایت و فوریتهای معاونت درمان دانشگاه ...)</a:t>
            </a: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ادامه گامهای قبلی</a:t>
            </a: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انتقال بیمار به اتاق عمل</a:t>
            </a: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اعلام وضعیت بالینی بیمار به همه اعضای تیم به صورت آشکار و ثبت در پرونده (علائم حیاتی و توجه به علائم شوک، میزان خونریزی، علت خونریزی)</a:t>
            </a: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ادامه مداخلات مکانیکی کنترل خونریزی بر اساس بندهای قبل</a:t>
            </a:r>
          </a:p>
          <a:p>
            <a:pPr eaLnBrk="1" hangingPunct="1">
              <a:defRPr/>
            </a:pPr>
            <a:r>
              <a:rPr lang="fa-IR" altLang="en-US" sz="2000" dirty="0" smtClean="0">
                <a:cs typeface="B Nazanin" panose="00000400000000000000" pitchFamily="2" charset="-78"/>
              </a:rPr>
              <a:t>درصورت لزوم فشار برآئورت در نظرگرفته شود.</a:t>
            </a:r>
            <a:endParaRPr lang="fa-IR" altLang="en-US" sz="2000" dirty="0" smtClean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- تعبیه مانیتورینگ همودینامیک تهاجمی</a:t>
            </a:r>
          </a:p>
          <a:p>
            <a:pPr eaLnBrk="1" hangingPunct="1">
              <a:defRPr/>
            </a:pPr>
            <a:r>
              <a:rPr lang="fa-IR" sz="2000" dirty="0" smtClean="0">
                <a:cs typeface="B Mitra" panose="00000400000000000000" pitchFamily="2" charset="-78"/>
              </a:rPr>
              <a:t>مشاوره برای سایر افراد و تخصص ها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>
                <a:cs typeface="B Mitra" panose="00000400000000000000" pitchFamily="2" charset="-78"/>
              </a:rPr>
              <a:t>شروع انتقال خون با حجم بالا بر اساس پروتکل احیا با مایعات، خون و فراورده ها (ابتدا دو واحد پک سل سپس پک سل، پلاکت و </a:t>
            </a:r>
            <a:r>
              <a:rPr lang="en-US" sz="2000" dirty="0" err="1">
                <a:cs typeface="B Mitra" panose="00000400000000000000" pitchFamily="2" charset="-78"/>
              </a:rPr>
              <a:t>ffp</a:t>
            </a:r>
            <a:r>
              <a:rPr lang="fa-IR" sz="2000" dirty="0">
                <a:cs typeface="B Mitra" panose="00000400000000000000" pitchFamily="2" charset="-78"/>
              </a:rPr>
              <a:t> به نسبت 1-1-1 داده می شود)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sz="2000" dirty="0">
                <a:cs typeface="B Mitra" panose="00000400000000000000" pitchFamily="2" charset="-78"/>
              </a:rPr>
              <a:t>در صورت تشخیص بالینی اختلال انعقادی: اضافه کردن کرایو (فیبرینوژن زیر 200 باید 10 واحد کرایو) </a:t>
            </a: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ارسال نمونه خون جهت ازمایشات </a:t>
            </a:r>
            <a:r>
              <a:rPr lang="en-US" sz="2000" b="1" dirty="0" smtClean="0">
                <a:latin typeface="B Nazanin,Bold"/>
              </a:rPr>
              <a:t>D Dimer , BUN/Cr, </a:t>
            </a:r>
            <a:r>
              <a:rPr lang="en-US" sz="2000" b="1" dirty="0" err="1" smtClean="0">
                <a:latin typeface="B Nazanin,Bold"/>
              </a:rPr>
              <a:t>Ca</a:t>
            </a:r>
            <a:r>
              <a:rPr lang="en-US" sz="2000" b="1" dirty="0" smtClean="0">
                <a:latin typeface="B Nazanin,Bold"/>
              </a:rPr>
              <a:t>, k, ABG</a:t>
            </a:r>
            <a:endParaRPr lang="fa-IR" sz="2000" b="1" dirty="0" smtClean="0">
              <a:latin typeface="B Nazanin,Bold"/>
            </a:endParaRPr>
          </a:p>
          <a:p>
            <a:pPr eaLnBrk="1" hangingPunct="1">
              <a:defRPr/>
            </a:pPr>
            <a:r>
              <a:rPr lang="fa-IR" altLang="en-US" sz="2000" dirty="0" smtClean="0">
                <a:cs typeface="B Mitra" panose="00000400000000000000" pitchFamily="2" charset="-78"/>
              </a:rPr>
              <a:t>مشاوره با متخصص بیهوشی بر بالین بیمار در موارد در بیماران دارای ریسک بالا، </a:t>
            </a:r>
            <a:r>
              <a:rPr lang="en-US" altLang="en-US" sz="2000" dirty="0" smtClean="0">
                <a:cs typeface="B Mitra" panose="00000400000000000000" pitchFamily="2" charset="-78"/>
              </a:rPr>
              <a:t> </a:t>
            </a:r>
            <a:r>
              <a:rPr lang="fa-IR" altLang="en-US" sz="2000" dirty="0" smtClean="0">
                <a:cs typeface="B Mitra" panose="00000400000000000000" pitchFamily="2" charset="-78"/>
              </a:rPr>
              <a:t>وجود تغییرات همودینامیک با هر میزان خونریزی، هر مرحله از خونریزی بالاتر از مرحله دوم</a:t>
            </a:r>
            <a:r>
              <a:rPr lang="fa-IR" altLang="en-US" sz="2000" dirty="0">
                <a:solidFill>
                  <a:srgbClr val="000000"/>
                </a:solidFill>
                <a:cs typeface="B Mitra" panose="00000400000000000000" pitchFamily="2" charset="-78"/>
              </a:rPr>
              <a:t> </a:t>
            </a:r>
            <a:endParaRPr lang="fa-IR" altLang="en-US" sz="2000" dirty="0" smtClean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eaLnBrk="1" hangingPunct="1">
              <a:defRPr/>
            </a:pPr>
            <a:r>
              <a:rPr lang="fa-IR" altLang="en-US" sz="2000" dirty="0" smtClean="0">
                <a:solidFill>
                  <a:srgbClr val="000000"/>
                </a:solidFill>
                <a:cs typeface="B Mitra" panose="00000400000000000000" pitchFamily="2" charset="-78"/>
              </a:rPr>
              <a:t>ادامه </a:t>
            </a:r>
            <a:r>
              <a:rPr lang="fa-IR" altLang="en-US" sz="2000" dirty="0">
                <a:solidFill>
                  <a:srgbClr val="000000"/>
                </a:solidFill>
                <a:cs typeface="B Mitra" panose="00000400000000000000" pitchFamily="2" charset="-78"/>
              </a:rPr>
              <a:t>دارودرمانی مرحله 1 خونریزی، در نظر گرفتن ترانگزامیک اسید</a:t>
            </a:r>
          </a:p>
          <a:p>
            <a:pPr marL="0" indent="0" eaLnBrk="1" fontAlgn="auto" hangingPunct="1">
              <a:spcBef>
                <a:spcPct val="3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altLang="en-US" sz="2000" dirty="0">
                <a:solidFill>
                  <a:srgbClr val="000000"/>
                </a:solidFill>
                <a:cs typeface="B Mitra" panose="00000400000000000000" pitchFamily="2" charset="-78"/>
              </a:rPr>
              <a:t>- در دسترس بودن و استفاده از داروهای اینوتروپ(</a:t>
            </a:r>
            <a:r>
              <a:rPr lang="fa-IR" altLang="en-US" sz="2000" dirty="0">
                <a:solidFill>
                  <a:srgbClr val="000000"/>
                </a:solidFill>
                <a:latin typeface="Comic Sans MS" pitchFamily="66" charset="0"/>
                <a:cs typeface="B Mitra" panose="00000400000000000000" pitchFamily="2" charset="-78"/>
              </a:rPr>
              <a:t>دوپامین، دوبوتامین اپی نفرین و ایزوپروترنول</a:t>
            </a:r>
            <a:r>
              <a:rPr lang="fa-IR" altLang="en-US" sz="2000" dirty="0">
                <a:solidFill>
                  <a:srgbClr val="000000"/>
                </a:solidFill>
                <a:cs typeface="B Mitra" panose="00000400000000000000" pitchFamily="2" charset="-78"/>
              </a:rPr>
              <a:t>) بنا بر تشخیص و دستور متخصص بیهوشی مشاور یا متخصص زنان.</a:t>
            </a:r>
            <a:endParaRPr lang="fa-IR" altLang="en-US" sz="2000" dirty="0">
              <a:cs typeface="B Mitra" panose="00000400000000000000" pitchFamily="2" charset="-78"/>
            </a:endParaRPr>
          </a:p>
          <a:p>
            <a:pPr eaLnBrk="1" hangingPunct="1">
              <a:defRPr/>
            </a:pPr>
            <a:endParaRPr lang="fa-IR" altLang="en-US" dirty="0" smtClean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eaLnBrk="1" hangingPunct="1">
              <a:defRPr/>
            </a:pPr>
            <a:endParaRPr lang="fa-IR" altLang="en-US" dirty="0" smtClean="0"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FEAC9-290C-4CAF-ACE8-CF9813CB60F6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4" name="Z00000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112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1734800" cy="1143000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fa-IR" altLang="en-US" b="1" dirty="0" smtClean="0">
                <a:cs typeface="B Mitra" panose="00000400000000000000" pitchFamily="2" charset="-78"/>
              </a:rPr>
              <a:t>مرحله </a:t>
            </a:r>
            <a:r>
              <a:rPr lang="fa-IR" altLang="en-US" dirty="0" smtClean="0">
                <a:cs typeface="B Mitra" panose="00000400000000000000" pitchFamily="2" charset="-78"/>
              </a:rPr>
              <a:t>4 : </a:t>
            </a:r>
            <a:r>
              <a:rPr lang="fa-IR" altLang="en-US" b="1" dirty="0" smtClean="0">
                <a:cs typeface="B Mitra" panose="00000400000000000000" pitchFamily="2" charset="-78"/>
              </a:rPr>
              <a:t>کلاپس قلبی عروقی (خونریزی شدید، شوک هیپوولمیک)</a:t>
            </a:r>
            <a:endParaRPr lang="fa-IR" altLang="en-US" dirty="0" smtClean="0">
              <a:cs typeface="B Mitra" panose="00000400000000000000" pitchFamily="2" charset="-78"/>
            </a:endParaRPr>
          </a:p>
        </p:txBody>
      </p:sp>
      <p:sp>
        <p:nvSpPr>
          <p:cNvPr id="104451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11582400" cy="4525963"/>
          </a:xfrm>
        </p:spPr>
        <p:txBody>
          <a:bodyPr/>
          <a:lstStyle/>
          <a:p>
            <a:pPr eaLnBrk="1" hangingPunct="1"/>
            <a:r>
              <a:rPr lang="fa-IR" altLang="en-US" b="1" smtClean="0">
                <a:cs typeface="B Mitra" panose="00000400000000000000" pitchFamily="2" charset="-78"/>
              </a:rPr>
              <a:t>گام های اولیه:</a:t>
            </a:r>
          </a:p>
          <a:p>
            <a:pPr eaLnBrk="1" hangingPunct="1"/>
            <a:r>
              <a:rPr lang="fa-IR" altLang="en-US" smtClean="0">
                <a:cs typeface="B Mitra" panose="00000400000000000000" pitchFamily="2" charset="-78"/>
              </a:rPr>
              <a:t>- حضور سطوح بالاتر مدیریتی(ریاست بیمارستان، مسئول فنی بیمارستان، معاون درمان)</a:t>
            </a:r>
          </a:p>
          <a:p>
            <a:pPr eaLnBrk="1" hangingPunct="1"/>
            <a:r>
              <a:rPr lang="fa-IR" altLang="en-US" b="1" smtClean="0">
                <a:cs typeface="B Mitra" panose="00000400000000000000" pitchFamily="2" charset="-78"/>
              </a:rPr>
              <a:t>دارودرمانی:</a:t>
            </a:r>
          </a:p>
          <a:p>
            <a:pPr eaLnBrk="1" hangingPunct="1"/>
            <a:r>
              <a:rPr lang="en-US" altLang="en-US" smtClean="0">
                <a:cs typeface="B Mitra" panose="00000400000000000000" pitchFamily="2" charset="-78"/>
              </a:rPr>
              <a:t>ACLS ( Advanced Cardiac Life Support )</a:t>
            </a:r>
          </a:p>
          <a:p>
            <a:pPr eaLnBrk="1" hangingPunct="1"/>
            <a:r>
              <a:rPr lang="fa-IR" altLang="en-US" smtClean="0">
                <a:cs typeface="B Mitra" panose="00000400000000000000" pitchFamily="2" charset="-78"/>
              </a:rPr>
              <a:t>در دسترس بودن و استفاده از داروهای اینوتروپ، وازواکتیو و انعقادی بنا بر تشخیص و درخواست متخصص بیهوشی</a:t>
            </a:r>
          </a:p>
          <a:p>
            <a:pPr eaLnBrk="1" hangingPunct="1"/>
            <a:r>
              <a:rPr lang="fa-IR" altLang="en-US" smtClean="0">
                <a:cs typeface="B Mitra" panose="00000400000000000000" pitchFamily="2" charset="-78"/>
              </a:rPr>
              <a:t>ادامه انتقال خون و مایعات</a:t>
            </a:r>
          </a:p>
          <a:p>
            <a:pPr eaLnBrk="1" hangingPunct="1"/>
            <a:r>
              <a:rPr lang="fa-IR" altLang="en-US" smtClean="0">
                <a:cs typeface="B Mitra" panose="00000400000000000000" pitchFamily="2" charset="-78"/>
              </a:rPr>
              <a:t>اقدامات جراحی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8F2F86-96AC-46CD-8153-AE00304818FA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2" name="Z0000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0"/>
            <a:ext cx="80010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cs typeface="B Titr" panose="00000700000000000000" pitchFamily="2" charset="-78"/>
              </a:rPr>
              <a:t>علل مرگ و میر در بارداری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81923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smtClean="0">
                <a:solidFill>
                  <a:srgbClr val="000000"/>
                </a:solidFill>
                <a:latin typeface="Comic Sans MS" panose="030F0702030302020204" pitchFamily="66" charset="0"/>
              </a:rPr>
              <a:t>Postpartum Hemorrhage</a:t>
            </a:r>
          </a:p>
        </p:txBody>
      </p:sp>
      <p:sp>
        <p:nvSpPr>
          <p:cNvPr id="81924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E73BE5B-9BFC-497C-9BF8-4FB87D48084E}" type="slidenum">
              <a:rPr lang="en-US" altLang="en-US" sz="1400" smtClean="0">
                <a:solidFill>
                  <a:srgbClr val="000000"/>
                </a:solidFill>
                <a:latin typeface="Comic Sans MS" panose="030F0702030302020204" pitchFamily="66" charset="0"/>
              </a:rPr>
              <a:pPr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400" smtClean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21187" name="Group 3"/>
          <p:cNvGraphicFramePr>
            <a:graphicFrameLocks noGrp="1"/>
          </p:cNvGraphicFramePr>
          <p:nvPr/>
        </p:nvGraphicFramePr>
        <p:xfrm>
          <a:off x="2514600" y="1295400"/>
          <a:ext cx="6096000" cy="4359275"/>
        </p:xfrm>
        <a:graphic>
          <a:graphicData uri="http://schemas.openxmlformats.org/drawingml/2006/table">
            <a:tbl>
              <a:tblPr/>
              <a:tblGrid>
                <a:gridCol w="4648200"/>
                <a:gridCol w="1447800"/>
              </a:tblGrid>
              <a:tr h="701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B Homa" panose="00000400000000000000" pitchFamily="2" charset="-78"/>
                        </a:rPr>
                        <a:t>علت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B Homa" panose="00000400000000000000" pitchFamily="2" charset="-78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M. M.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Hemorrhage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28.7%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Embolism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19.7%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P.I.H.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17.6%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Infection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13.1%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Cardiomyopathy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5.6%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Anesthesia complic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2.5%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Others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12.7%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Z00000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5410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3"/>
          <p:cNvSpPr>
            <a:spLocks noGrp="1"/>
          </p:cNvSpPr>
          <p:nvPr>
            <p:ph type="title"/>
          </p:nvPr>
        </p:nvSpPr>
        <p:spPr>
          <a:xfrm>
            <a:off x="1676400" y="2590800"/>
            <a:ext cx="7886700" cy="2852738"/>
          </a:xfrm>
        </p:spPr>
        <p:txBody>
          <a:bodyPr/>
          <a:lstStyle/>
          <a:p>
            <a:pPr algn="ctr" eaLnBrk="1" hangingPunct="1"/>
            <a:r>
              <a:rPr lang="fa-IR" b="1" smtClean="0">
                <a:cs typeface="B Mitra" panose="00000400000000000000" pitchFamily="2" charset="-78"/>
              </a:rPr>
              <a:t>چک ليست هاي خونریزی های مامائی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2E5E1-0089-4F57-81EC-8ACCDACA3715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105477" name="Rectangle 3"/>
          <p:cNvSpPr>
            <a:spLocks noChangeArrowheads="1"/>
          </p:cNvSpPr>
          <p:nvPr/>
        </p:nvSpPr>
        <p:spPr bwMode="auto">
          <a:xfrm>
            <a:off x="533400" y="457200"/>
            <a:ext cx="10820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r" rtl="1"/>
            <a:r>
              <a:rPr lang="fa-IR" altLang="en-US" b="1">
                <a:solidFill>
                  <a:srgbClr val="7030A1"/>
                </a:solidFill>
                <a:latin typeface="B Yagut,Bold"/>
                <a:cs typeface="B Mitra" panose="00000400000000000000" pitchFamily="2" charset="-78"/>
              </a:rPr>
              <a:t>پس از مدیریت خونریزی باید:</a:t>
            </a:r>
          </a:p>
          <a:p>
            <a:pPr algn="r" rtl="1">
              <a:lnSpc>
                <a:spcPct val="200000"/>
              </a:lnSpc>
            </a:pPr>
            <a:r>
              <a:rPr lang="fa-IR" altLang="en-US">
                <a:solidFill>
                  <a:srgbClr val="000000"/>
                </a:solidFill>
                <a:cs typeface="B Mitra" panose="00000400000000000000" pitchFamily="2" charset="-78"/>
              </a:rPr>
              <a:t>ارزیابی بیمار توسط تیم درمانی و مستند کردن تمام اقدامات انجام شده توسط تیم اجرایی براساس شرح وظایف و گفتگو با بیمار و همراه بیمار در مورد شرایط بیمار صورت گیرد.</a:t>
            </a:r>
            <a:endParaRPr lang="fa-IR" altLang="en-US">
              <a:cs typeface="B Mitra" panose="00000400000000000000" pitchFamily="2" charset="-78"/>
            </a:endParaRPr>
          </a:p>
        </p:txBody>
      </p:sp>
      <p:pic>
        <p:nvPicPr>
          <p:cNvPr id="6" name="Z00000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6844" y="5183982"/>
            <a:ext cx="519112" cy="519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75B118-A434-4E96-89F5-3A6C61024605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1065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863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9E91E-FEFB-4BC8-80AB-73633CB11C82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10752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-19050"/>
            <a:ext cx="56673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DB4F31-8ED1-41C1-A856-71D14B90802E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1085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708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4A6F2-DBAD-4C2F-BB99-208771273A28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10957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443663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8992B1-B591-4105-BD7F-697E87878D51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1105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8202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2495A-A73C-4C23-95F1-F211F97FD681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11162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575"/>
            <a:ext cx="69342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7859A6-9D22-41C0-B285-493673994DA8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11264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391275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1816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57034-4CC9-4825-8638-0F62D223699B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1136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57163"/>
            <a:ext cx="54483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" y="609600"/>
            <a:ext cx="194627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6000" dirty="0">
                <a:solidFill>
                  <a:schemeClr val="tx2">
                    <a:lumMod val="50000"/>
                  </a:schemeClr>
                </a:solidFill>
                <a:latin typeface="Calibri Light" panose="020F0302020204030204"/>
                <a:cs typeface="B Titr" panose="00000700000000000000" pitchFamily="2" charset="-78"/>
              </a:rPr>
              <a:t>خلاصه</a:t>
            </a:r>
            <a:endParaRPr lang="fa-IR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Z000009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384" y="5281216"/>
            <a:ext cx="709215" cy="709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28DC01-7C80-4A6F-B4C5-49AACBD9B609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11469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533400"/>
            <a:ext cx="118554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4102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/>
          <a:lstStyle/>
          <a:p>
            <a:pPr algn="ctr" eaLnBrk="1" hangingPunct="1"/>
            <a:r>
              <a:rPr lang="fa-IR" altLang="en-US" sz="4000" smtClean="0">
                <a:solidFill>
                  <a:srgbClr val="00682F"/>
                </a:solidFill>
                <a:cs typeface="B Titr" panose="00000700000000000000" pitchFamily="2" charset="-78"/>
              </a:rPr>
              <a:t>اهمیت مدیریت صحیح خونریزی ها</a:t>
            </a:r>
            <a:endParaRPr lang="en-US" altLang="en-US" sz="4000" smtClean="0">
              <a:solidFill>
                <a:srgbClr val="00682F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620500" cy="5303838"/>
          </a:xfrm>
        </p:spPr>
        <p:txBody>
          <a:bodyPr rtlCol="1">
            <a:normAutofit lnSpcReduction="10000"/>
          </a:bodyPr>
          <a:lstStyle/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cs typeface="B Koodak" pitchFamily="2" charset="-78"/>
              </a:rPr>
              <a:t>بر اساس داده های 74 پرونده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b="1" dirty="0" smtClean="0">
                <a:solidFill>
                  <a:srgbClr val="FF0000"/>
                </a:solidFill>
                <a:cs typeface="B Koodak" pitchFamily="2" charset="-78"/>
              </a:rPr>
              <a:t>الف) در 69 مورد (93/2%) </a:t>
            </a:r>
            <a:r>
              <a:rPr lang="en-US" b="1" dirty="0" smtClean="0">
                <a:solidFill>
                  <a:srgbClr val="FF0000"/>
                </a:solidFill>
                <a:cs typeface="B Koodak" pitchFamily="2" charset="-78"/>
              </a:rPr>
              <a:t>Policy</a:t>
            </a:r>
            <a:r>
              <a:rPr lang="fa-IR" b="1" dirty="0" smtClean="0">
                <a:solidFill>
                  <a:srgbClr val="FF0000"/>
                </a:solidFill>
                <a:cs typeface="B Koodak" pitchFamily="2" charset="-78"/>
              </a:rPr>
              <a:t> مناسبی برای برخورد با خطرات وجود نداشته است</a:t>
            </a:r>
            <a:r>
              <a:rPr lang="fa-IR" b="1" dirty="0" smtClean="0">
                <a:cs typeface="B Koodak" pitchFamily="2" charset="-78"/>
              </a:rPr>
              <a:t>. </a:t>
            </a:r>
            <a:r>
              <a:rPr lang="fa-IR" b="1" dirty="0" smtClean="0">
                <a:solidFill>
                  <a:srgbClr val="FF0000"/>
                </a:solidFill>
                <a:cs typeface="B Koodak" pitchFamily="2" charset="-78"/>
              </a:rPr>
              <a:t>بیشترین موارد نقص در </a:t>
            </a:r>
            <a:r>
              <a:rPr lang="en-US" b="1" dirty="0" smtClean="0">
                <a:solidFill>
                  <a:srgbClr val="FF0000"/>
                </a:solidFill>
                <a:cs typeface="B Koodak" pitchFamily="2" charset="-78"/>
              </a:rPr>
              <a:t>Policy</a:t>
            </a:r>
            <a:r>
              <a:rPr lang="fa-IR" b="1" dirty="0" smtClean="0">
                <a:solidFill>
                  <a:srgbClr val="FF0000"/>
                </a:solidFill>
                <a:cs typeface="B Koodak" pitchFamily="2" charset="-78"/>
              </a:rPr>
              <a:t> در مجموعه کارتیمی استاندارد و ذخیره خون </a:t>
            </a:r>
            <a:r>
              <a:rPr lang="fa-IR" b="1" dirty="0" smtClean="0">
                <a:cs typeface="B Koodak" pitchFamily="2" charset="-78"/>
              </a:rPr>
              <a:t>هر دو مورد بود که 40 پرونده (54/8%) را شامل می شد. </a:t>
            </a:r>
            <a:endParaRPr lang="en-US" dirty="0" smtClean="0">
              <a:cs typeface="B Koodak" pitchFamily="2" charset="-78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altLang="en-US" b="1" dirty="0">
                <a:solidFill>
                  <a:srgbClr val="FF0000"/>
                </a:solidFill>
                <a:cs typeface="B Koodak" panose="00000700000000000000" pitchFamily="2" charset="-78"/>
              </a:rPr>
              <a:t>ب)تاخیر و نقص در انجام وظیفه در 86/7درصد مشهود بود و شامل:</a:t>
            </a:r>
            <a:endParaRPr lang="en-US" altLang="en-US" dirty="0">
              <a:solidFill>
                <a:srgbClr val="FF0000"/>
              </a:solidFill>
              <a:cs typeface="B Koodak" panose="00000700000000000000" pitchFamily="2" charset="-78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altLang="en-US" b="1" dirty="0">
                <a:cs typeface="B Koodak" panose="00000700000000000000" pitchFamily="2" charset="-78"/>
              </a:rPr>
              <a:t>تاخیر در تشخیص خونریزی مامایی در (58/9%)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altLang="en-US" b="1" dirty="0">
                <a:cs typeface="B Koodak" panose="00000700000000000000" pitchFamily="2" charset="-78"/>
              </a:rPr>
              <a:t>تاخیر در جایگزینی حجم در(90%)،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altLang="en-US" b="1" dirty="0">
                <a:cs typeface="B Koodak" panose="00000700000000000000" pitchFamily="2" charset="-78"/>
              </a:rPr>
              <a:t> تاخیر در تشخیص و درمان </a:t>
            </a:r>
            <a:r>
              <a:rPr lang="en-US" altLang="en-US" b="1" dirty="0">
                <a:cs typeface="B Koodak" panose="00000700000000000000" pitchFamily="2" charset="-78"/>
              </a:rPr>
              <a:t>DIC</a:t>
            </a:r>
            <a:r>
              <a:rPr lang="fa-IR" altLang="en-US" b="1" dirty="0">
                <a:cs typeface="B Koodak" panose="00000700000000000000" pitchFamily="2" charset="-78"/>
              </a:rPr>
              <a:t> در(86/3%)،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fa-IR" altLang="en-US" b="1" dirty="0">
                <a:cs typeface="B Koodak" panose="00000700000000000000" pitchFamily="2" charset="-78"/>
              </a:rPr>
              <a:t>تاخیر در کنترل جراحی خونریزی در پرونده هاي دارای داده های کافی(81/8%) مشاهده شد. </a:t>
            </a:r>
            <a:endParaRPr lang="en-US" altLang="en-US" dirty="0">
              <a:cs typeface="B Koodak" panose="000007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cs typeface="B Koodak" pitchFamily="2" charset="-78"/>
            </a:endParaRPr>
          </a:p>
        </p:txBody>
      </p:sp>
      <p:pic>
        <p:nvPicPr>
          <p:cNvPr id="2" name="Z00000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4572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2E7D46E-CC9C-45B0-B14C-706CBE3B79DE}" type="slidenum">
              <a:rPr lang="en-US" altLang="en-US" sz="1400" smtClean="0">
                <a:latin typeface="Comic Sans MS" panose="030F0702030302020204" pitchFamily="66" charset="0"/>
              </a:rPr>
              <a:pPr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smtClean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3" y="13447"/>
            <a:ext cx="8904639" cy="6866965"/>
          </a:xfrm>
        </p:spPr>
      </p:pic>
      <p:pic>
        <p:nvPicPr>
          <p:cNvPr id="11" name="Z00000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3447"/>
            <a:ext cx="487363" cy="487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-40342"/>
            <a:ext cx="5322269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029"/>
          <p:cNvSpPr txBox="1">
            <a:spLocks noChangeArrowheads="1"/>
          </p:cNvSpPr>
          <p:nvPr/>
        </p:nvSpPr>
        <p:spPr bwMode="auto">
          <a:xfrm>
            <a:off x="3124200" y="304800"/>
            <a:ext cx="6172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chemeClr val="folHlink"/>
                </a:solidFill>
                <a:latin typeface="Comic Sans MS" panose="030F0702030302020204" pitchFamily="66" charset="0"/>
              </a:rPr>
              <a:t>  </a:t>
            </a:r>
            <a:endParaRPr lang="en-US" altLang="en-US" sz="320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83971" name="Text Box 1035"/>
          <p:cNvSpPr txBox="1">
            <a:spLocks noChangeArrowheads="1"/>
          </p:cNvSpPr>
          <p:nvPr/>
        </p:nvSpPr>
        <p:spPr bwMode="auto">
          <a:xfrm>
            <a:off x="2057400" y="990600"/>
            <a:ext cx="84042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- Obstetrical Hemorrhage management -</a:t>
            </a:r>
            <a:endParaRPr lang="en-US" altLang="en-US" sz="2400" b="1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971800" y="2286000"/>
          <a:ext cx="6096000" cy="234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397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smtClean="0">
                <a:latin typeface="Comic Sans MS" panose="030F0702030302020204" pitchFamily="66" charset="0"/>
              </a:rPr>
              <a:t>Postpartum Hemorrhage</a:t>
            </a:r>
          </a:p>
        </p:txBody>
      </p:sp>
      <p:sp>
        <p:nvSpPr>
          <p:cNvPr id="839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E401AF-19D6-4DDC-B43C-452E4CBA4B9B}" type="slidenum">
              <a:rPr lang="en-US" altLang="en-US" sz="1400" smtClean="0">
                <a:latin typeface="Comic Sans MS" panose="030F0702030302020204" pitchFamily="66" charset="0"/>
              </a:rPr>
              <a:pPr rtl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>
              <a:latin typeface="Comic Sans MS" panose="030F0702030302020204" pitchFamily="66" charset="0"/>
            </a:endParaRPr>
          </a:p>
        </p:txBody>
      </p:sp>
      <p:pic>
        <p:nvPicPr>
          <p:cNvPr id="3" name="Z00000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32000" y="52578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</p:spPr>
        <p:txBody>
          <a:bodyPr/>
          <a:lstStyle/>
          <a:p>
            <a:pPr marL="0" indent="0" algn="l" rtl="0" eaLnBrk="1" hangingPunct="1"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prstClr val="black"/>
                </a:solidFill>
              </a:rPr>
              <a:t>1.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Weight - </a:t>
            </a:r>
            <a:r>
              <a:rPr lang="en-US" b="1" dirty="0" smtClean="0">
                <a:solidFill>
                  <a:prstClr val="black"/>
                </a:solidFill>
              </a:rPr>
              <a:t>Scale</a:t>
            </a:r>
          </a:p>
          <a:p>
            <a:pPr marL="0" indent="0" algn="l" rtl="0" eaLnBrk="1" hangingPunct="1"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prstClr val="black"/>
                </a:solidFill>
              </a:rPr>
              <a:t>2.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Direct </a:t>
            </a:r>
            <a:r>
              <a:rPr lang="en-US" b="1" dirty="0" smtClean="0">
                <a:solidFill>
                  <a:prstClr val="black"/>
                </a:solidFill>
              </a:rPr>
              <a:t>Measurement</a:t>
            </a:r>
          </a:p>
          <a:p>
            <a:pPr marL="0" indent="0" algn="l" rtl="0" eaLnBrk="1" hangingPunct="1">
              <a:buFont typeface="Arial" panose="020B0604020202020204" pitchFamily="34" charset="0"/>
              <a:buNone/>
              <a:defRPr/>
            </a:pPr>
            <a:endParaRPr lang="en-US" b="1" dirty="0" smtClean="0">
              <a:solidFill>
                <a:prstClr val="black"/>
              </a:solidFill>
            </a:endParaRPr>
          </a:p>
          <a:p>
            <a:pPr marL="0" indent="0" algn="l" rtl="0" eaLnBrk="1" hangingPunct="1"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prstClr val="black"/>
                </a:solidFill>
              </a:rPr>
              <a:t>3. Visual </a:t>
            </a:r>
            <a:r>
              <a:rPr lang="en-US" b="1" dirty="0">
                <a:solidFill>
                  <a:prstClr val="black"/>
                </a:solidFill>
              </a:rPr>
              <a:t>Estimation – with visual cues</a:t>
            </a:r>
          </a:p>
          <a:p>
            <a:pPr algn="l" rtl="0" eaLnBrk="1" hangingPunct="1">
              <a:defRPr/>
            </a:pPr>
            <a:r>
              <a:rPr lang="en-US" dirty="0" smtClean="0"/>
              <a:t>Scant=10cc or &lt;5cm bloody Pad</a:t>
            </a:r>
          </a:p>
          <a:p>
            <a:pPr algn="l" rtl="0" eaLnBrk="1" hangingPunct="1">
              <a:defRPr/>
            </a:pPr>
            <a:r>
              <a:rPr lang="en-US" dirty="0" smtClean="0"/>
              <a:t>Light =10-25cc or 5-10 cm bloody Pad</a:t>
            </a:r>
          </a:p>
          <a:p>
            <a:pPr algn="l" rtl="0" eaLnBrk="1" hangingPunct="1">
              <a:defRPr/>
            </a:pPr>
            <a:r>
              <a:rPr lang="en-US" dirty="0" smtClean="0"/>
              <a:t>Moderate =25-50cc or 10-15 cm bloody Pad</a:t>
            </a:r>
          </a:p>
          <a:p>
            <a:pPr algn="l" rtl="0" eaLnBrk="1" hangingPunct="1">
              <a:defRPr/>
            </a:pPr>
            <a:r>
              <a:rPr lang="en-US" dirty="0" smtClean="0"/>
              <a:t>Heavy =50-80 cc or Immerse the pad in blood for less than 2 hours</a:t>
            </a:r>
          </a:p>
          <a:p>
            <a:pPr algn="l" rtl="0" eaLnBrk="1" hangingPunct="1">
              <a:defRPr/>
            </a:pPr>
            <a:r>
              <a:rPr lang="en-US" dirty="0" smtClean="0"/>
              <a:t>Excessive=Immerse the pad in blood for less than 15 minute</a:t>
            </a:r>
          </a:p>
          <a:p>
            <a:pPr algn="l" rtl="0" eaLnBrk="1" hangingPunct="1">
              <a:defRPr/>
            </a:pPr>
            <a:endParaRPr lang="en-US" dirty="0" smtClean="0"/>
          </a:p>
          <a:p>
            <a:pPr algn="l" rtl="0" eaLnBrk="1" hangingPunct="1">
              <a:defRPr/>
            </a:pP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136469-AA19-48F0-BBF3-EBFDD2B0911D}" type="slidenum">
              <a:rPr lang="en-US" altLang="en-US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8499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953000"/>
            <a:ext cx="1140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15900"/>
            <a:ext cx="828676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5688013"/>
            <a:ext cx="120173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rcRect l="49303"/>
          <a:stretch>
            <a:fillRect/>
          </a:stretch>
        </p:blipFill>
        <p:spPr bwMode="auto">
          <a:xfrm>
            <a:off x="7924800" y="38100"/>
            <a:ext cx="1693863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/>
          <a:srcRect l="30189" r="30189"/>
          <a:stretch>
            <a:fillRect/>
          </a:stretch>
        </p:blipFill>
        <p:spPr bwMode="auto">
          <a:xfrm rot="1201831">
            <a:off x="9932988" y="1530350"/>
            <a:ext cx="1855787" cy="2635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6918" y="5855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latin typeface="Comic Sans MS" panose="030F0702030302020204" pitchFamily="66" charset="0"/>
              </a:rPr>
              <a:t>Postpartum Hemorrhage</a:t>
            </a:r>
          </a:p>
        </p:txBody>
      </p:sp>
      <p:sp>
        <p:nvSpPr>
          <p:cNvPr id="8601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9959CD-3C91-4AF5-87F9-19ABCEB7BCE2}" type="slidenum">
              <a:rPr lang="en-US" altLang="en-US" sz="1200" smtClean="0">
                <a:solidFill>
                  <a:srgbClr val="898989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smtClean="0">
              <a:solidFill>
                <a:srgbClr val="8989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860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57200"/>
            <a:ext cx="10985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5659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54" name="Group 290"/>
          <p:cNvGraphicFramePr>
            <a:graphicFrameLocks noGrp="1"/>
          </p:cNvGraphicFramePr>
          <p:nvPr>
            <p:ph type="tbl" idx="1"/>
          </p:nvPr>
        </p:nvGraphicFramePr>
        <p:xfrm>
          <a:off x="1676400" y="838200"/>
          <a:ext cx="8839200" cy="6299201"/>
        </p:xfrm>
        <a:graphic>
          <a:graphicData uri="http://schemas.openxmlformats.org/drawingml/2006/table">
            <a:tbl>
              <a:tblPr/>
              <a:tblGrid>
                <a:gridCol w="1752600"/>
                <a:gridCol w="1981200"/>
                <a:gridCol w="1676400"/>
                <a:gridCol w="1752600"/>
                <a:gridCol w="1676400"/>
              </a:tblGrid>
              <a:tr h="388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fa-IR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Class 1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Class 2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Class 3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Class 4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82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حجم خون از دست رفته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(% blood volume)</a:t>
                      </a: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500-1000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1000-1500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1500-2000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&gt;2000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تعداد ضربان نبض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&lt;100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100-120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120-140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&gt;140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فشار نبض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Normal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فشار خون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Normal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/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increased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Decreased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تعداد تنفس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14-20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20-30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30-40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35&lt;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برون ده ادراری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30-50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20-30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15-20</a:t>
                      </a: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ناچیز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Homa" panose="00000400000000000000" pitchFamily="2" charset="-78"/>
                        </a:rPr>
                        <a:t>وضعیت هوشیاری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کمی مضطرب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مضطرب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کانفیوژن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کانفیوژن و لتارژی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2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Homa" panose="00000400000000000000" pitchFamily="2" charset="-78"/>
                        </a:rPr>
                        <a:t>سیستم گوارشی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Mitra" panose="00000400000000000000" pitchFamily="2" charset="-78"/>
                        </a:rPr>
                        <a:t>بدون تغییر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Mitra" panose="00000400000000000000" pitchFamily="2" charset="-78"/>
                        </a:rPr>
                        <a:t>بدون تغییر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B Mitra" panose="00000400000000000000" pitchFamily="2" charset="-78"/>
                        </a:rPr>
                        <a:t>خونریزی موکوسال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B Mitra" panose="00000400000000000000" pitchFamily="2" charset="-78"/>
                        </a:rPr>
                        <a:t>خونریزی موکوسال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6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cs typeface="B Homa" panose="00000400000000000000" pitchFamily="2" charset="-78"/>
                        </a:rPr>
                        <a:t>هماتولوژیک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افت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HCT</a:t>
                      </a: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افت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HCT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B Mitra" panose="00000400000000000000" pitchFamily="2" charset="-78"/>
                        </a:rPr>
                        <a:t>کواگولوپاتی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cs typeface="B Mitra" panose="00000400000000000000" pitchFamily="2" charset="-78"/>
                        </a:rPr>
                        <a:t>کواگولوپاتی، افت الکترولیتها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6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Homa" panose="00000400000000000000" pitchFamily="2" charset="-78"/>
                        </a:rPr>
                        <a:t>جبران مایعات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Hom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محلول کریستالوئید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B Mitra" panose="00000400000000000000" pitchFamily="2" charset="-78"/>
                        </a:rPr>
                        <a:t>محلول کریستالوئید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95" marB="34295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خون و فراورده های خونی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B Mitra" panose="00000400000000000000" pitchFamily="2" charset="-78"/>
                        </a:rPr>
                        <a:t>خون و فراورده های خونی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B Mitra" panose="00000400000000000000" pitchFamily="2" charset="-78"/>
                      </a:endParaRPr>
                    </a:p>
                  </a:txBody>
                  <a:tcPr marL="68580" marR="68580" marT="34284" marB="34284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110" name="Rectangle 6"/>
          <p:cNvSpPr>
            <a:spLocks noChangeArrowheads="1"/>
          </p:cNvSpPr>
          <p:nvPr/>
        </p:nvSpPr>
        <p:spPr bwMode="auto">
          <a:xfrm>
            <a:off x="2438400" y="304800"/>
            <a:ext cx="6343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>
              <a:solidFill>
                <a:srgbClr val="000000"/>
              </a:solidFill>
              <a:latin typeface="Tahoma" panose="020B0604030504040204" pitchFamily="34" charset="0"/>
              <a:cs typeface="Titr" panose="00000700000000000000" pitchFamily="2" charset="-78"/>
            </a:endParaRPr>
          </a:p>
        </p:txBody>
      </p:sp>
      <p:sp>
        <p:nvSpPr>
          <p:cNvPr id="87111" name="Rectangle 2"/>
          <p:cNvSpPr>
            <a:spLocks noChangeArrowheads="1"/>
          </p:cNvSpPr>
          <p:nvPr/>
        </p:nvSpPr>
        <p:spPr bwMode="auto">
          <a:xfrm>
            <a:off x="2133600" y="228600"/>
            <a:ext cx="70866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0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fa-IR" altLang="en-US" i="1">
                <a:solidFill>
                  <a:srgbClr val="000000"/>
                </a:solidFill>
                <a:latin typeface="Comic Sans MS" panose="030F0702030302020204" pitchFamily="66" charset="0"/>
                <a:cs typeface="B Titr" panose="00000700000000000000" pitchFamily="2" charset="-78"/>
              </a:rPr>
              <a:t>تعیین شدت خونریزی مامائی</a:t>
            </a:r>
          </a:p>
        </p:txBody>
      </p:sp>
      <p:pic>
        <p:nvPicPr>
          <p:cNvPr id="2" name="Z0000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Postpartum Hemorrhage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CB370-9FF7-4727-B31C-DE7A7EC62D6B}" type="slidenum">
              <a:rPr lang="en-US" altLang="en-US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890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52400"/>
            <a:ext cx="9809162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684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b="1" smtClean="0">
                <a:solidFill>
                  <a:srgbClr val="FF0000"/>
                </a:solidFill>
                <a:cs typeface="B Nazanin" panose="00000400000000000000" pitchFamily="2" charset="-78"/>
              </a:rPr>
              <a:t>اقدامات لازم در خونریزی کلاس یک</a:t>
            </a:r>
            <a:endParaRPr lang="fa-IR" altLang="en-US" smtClean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114300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درخواست کمک (</a:t>
            </a:r>
            <a:r>
              <a:rPr lang="fa-IR" altLang="en-US" dirty="0" smtClean="0">
                <a:latin typeface="Comic Sans MS" panose="030F0702030302020204" pitchFamily="66" charset="0"/>
                <a:cs typeface="B Mitra" panose="00000400000000000000" pitchFamily="2" charset="-78"/>
              </a:rPr>
              <a:t>ماما هرگز نباید مادر را در زمان درخواست کمک و تشکیل تیم خونریزی تنها بگذارد</a:t>
            </a: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اعلام پیش کد خونریزی </a:t>
            </a:r>
            <a:r>
              <a:rPr lang="fa-IR" altLang="en-US" dirty="0" smtClean="0">
                <a:cs typeface="B Mitra" panose="00000400000000000000" pitchFamily="2" charset="-78"/>
              </a:rPr>
              <a:t>حداکثر طی 1۵ دقیقه توسط نیروی کمکی (اطلاع بلافاصله به سوپروایزر)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برقراری راه وریدی با آنژیوکت 16یا 18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دادن مایعات وریدی کریستالوئیدی بدون اکسی توسین حداکثر تا ۵/3 لیتر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جایگذاری سوند فولی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ماساژ دو دستی قله رحم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گرم نگه داشتن بیمار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- اکسیژن درمانی( 8 - 6 لیتر در دقیقه با ماسک صورت و یا 4 - 2 لیتر در دقیقه با کانول بینی)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>
                <a:solidFill>
                  <a:srgbClr val="000000"/>
                </a:solidFill>
                <a:cs typeface="B Mitra" panose="00000400000000000000" pitchFamily="2" charset="-78"/>
              </a:rPr>
              <a:t>درخواست آزمایشات </a:t>
            </a:r>
            <a:r>
              <a:rPr lang="en-US" altLang="en-US" sz="2000" b="1" dirty="0" smtClean="0">
                <a:solidFill>
                  <a:srgbClr val="000000"/>
                </a:solidFill>
                <a:cs typeface="B Mitra" panose="00000400000000000000" pitchFamily="2" charset="-78"/>
              </a:rPr>
              <a:t>(</a:t>
            </a:r>
            <a:r>
              <a:rPr lang="en-US" altLang="en-US" sz="2000" b="1" dirty="0">
                <a:solidFill>
                  <a:srgbClr val="000000"/>
                </a:solidFill>
                <a:cs typeface="B Mitra" panose="00000400000000000000" pitchFamily="2" charset="-78"/>
              </a:rPr>
              <a:t>CBC, </a:t>
            </a:r>
            <a:r>
              <a:rPr lang="en-US" altLang="en-US" sz="2000" b="1" dirty="0" smtClean="0">
                <a:solidFill>
                  <a:srgbClr val="000000"/>
                </a:solidFill>
                <a:cs typeface="B Mitra" panose="00000400000000000000" pitchFamily="2" charset="-78"/>
              </a:rPr>
              <a:t>BG/RH </a:t>
            </a:r>
            <a:r>
              <a:rPr lang="en-US" altLang="en-US" sz="2000" b="1" dirty="0">
                <a:solidFill>
                  <a:srgbClr val="000000"/>
                </a:solidFill>
                <a:cs typeface="B Mitra" panose="00000400000000000000" pitchFamily="2" charset="-78"/>
              </a:rPr>
              <a:t>recheck, Cross match, </a:t>
            </a:r>
            <a:r>
              <a:rPr lang="en-US" altLang="en-US" sz="2000" b="1" dirty="0" smtClean="0">
                <a:solidFill>
                  <a:srgbClr val="000000"/>
                </a:solidFill>
                <a:cs typeface="B Mitra" panose="00000400000000000000" pitchFamily="2" charset="-78"/>
              </a:rPr>
              <a:t>PT</a:t>
            </a:r>
            <a:r>
              <a:rPr lang="en-US" altLang="en-US" sz="2000" b="1" dirty="0">
                <a:solidFill>
                  <a:srgbClr val="000000"/>
                </a:solidFill>
                <a:cs typeface="B Mitra" panose="00000400000000000000" pitchFamily="2" charset="-78"/>
              </a:rPr>
              <a:t>, PTT, INR, Fibrinogen, ABG </a:t>
            </a:r>
            <a:r>
              <a:rPr lang="en-US" altLang="en-US" sz="2000" b="1" dirty="0" smtClean="0">
                <a:solidFill>
                  <a:srgbClr val="000000"/>
                </a:solidFill>
                <a:cs typeface="B Mitra" panose="00000400000000000000" pitchFamily="2" charset="-78"/>
              </a:rPr>
              <a:t>)</a:t>
            </a:r>
            <a:r>
              <a:rPr lang="fa-IR" altLang="en-US" sz="2000" b="1" dirty="0" smtClean="0">
                <a:solidFill>
                  <a:srgbClr val="000000"/>
                </a:solidFill>
                <a:cs typeface="B Mitra" panose="00000400000000000000" pitchFamily="2" charset="-78"/>
              </a:rPr>
              <a:t> </a:t>
            </a: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و </a:t>
            </a:r>
            <a:r>
              <a:rPr lang="fa-IR" altLang="en-US" dirty="0">
                <a:solidFill>
                  <a:srgbClr val="000000"/>
                </a:solidFill>
                <a:cs typeface="B Mitra" panose="00000400000000000000" pitchFamily="2" charset="-78"/>
              </a:rPr>
              <a:t>پیگیری </a:t>
            </a:r>
            <a:r>
              <a:rPr lang="fa-IR" altLang="en-US" dirty="0" smtClean="0">
                <a:solidFill>
                  <a:srgbClr val="000000"/>
                </a:solidFill>
                <a:cs typeface="B Mitra" panose="00000400000000000000" pitchFamily="2" charset="-78"/>
              </a:rPr>
              <a:t>جواب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fa-IR" altLang="en-US" dirty="0">
                <a:solidFill>
                  <a:srgbClr val="000000"/>
                </a:solidFill>
                <a:cs typeface="B Mitra" panose="00000400000000000000" pitchFamily="2" charset="-78"/>
              </a:rPr>
              <a:t>- رزرو حداقل دو واحد پک سل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fa-IR" altLang="en-US" dirty="0" smtClean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altLang="en-US" dirty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a-IR" altLang="en-US" dirty="0" smtClean="0">
              <a:solidFill>
                <a:srgbClr val="000000"/>
              </a:solidFill>
              <a:cs typeface="B Mitra" panose="00000400000000000000" pitchFamily="2" charset="-7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fa-IR" altLang="en-US" dirty="0" smtClean="0">
              <a:solidFill>
                <a:srgbClr val="000000"/>
              </a:solidFill>
              <a:cs typeface="B Mitra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3C18-FE5D-4EEF-964A-D26E44BEE880}" type="slidenum">
              <a:rPr lang="en-US" altLang="en-US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901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1213"/>
            <a:ext cx="26162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00000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5715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1_colormaster">
  <a:themeElements>
    <a:clrScheme name="3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3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3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seño predeterminad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18496</TotalTime>
  <Words>1376</Words>
  <Application>Microsoft Office PowerPoint</Application>
  <PresentationFormat>Widescreen</PresentationFormat>
  <Paragraphs>225</Paragraphs>
  <Slides>30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Algerian</vt:lpstr>
      <vt:lpstr>Angsana New</vt:lpstr>
      <vt:lpstr>Arial</vt:lpstr>
      <vt:lpstr>B Homa</vt:lpstr>
      <vt:lpstr>B Koodak</vt:lpstr>
      <vt:lpstr>B Mitra</vt:lpstr>
      <vt:lpstr>B Nazanin</vt:lpstr>
      <vt:lpstr>B Nazanin,Bold</vt:lpstr>
      <vt:lpstr>B Titr</vt:lpstr>
      <vt:lpstr>B Yagut,Bold</vt:lpstr>
      <vt:lpstr>Calibri</vt:lpstr>
      <vt:lpstr>Calibri Light</vt:lpstr>
      <vt:lpstr>Comic Sans MS</vt:lpstr>
      <vt:lpstr>Cordia New</vt:lpstr>
      <vt:lpstr>Tahoma</vt:lpstr>
      <vt:lpstr>Times New Roman</vt:lpstr>
      <vt:lpstr>Titr</vt:lpstr>
      <vt:lpstr>Wingdings</vt:lpstr>
      <vt:lpstr>31_colormaster</vt:lpstr>
      <vt:lpstr>1_Office Theme</vt:lpstr>
      <vt:lpstr>18_Office Theme</vt:lpstr>
      <vt:lpstr>Diseño predeterminado</vt:lpstr>
      <vt:lpstr>3_Diseño predeterminado</vt:lpstr>
      <vt:lpstr>Office Theme</vt:lpstr>
      <vt:lpstr>2_Diseño predeterminado</vt:lpstr>
      <vt:lpstr>PowerPoint Presentation</vt:lpstr>
      <vt:lpstr>علل مرگ و میر در بارداری</vt:lpstr>
      <vt:lpstr>اهمیت مدیریت صحیح خونریزی 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اقدامات لازم در خونریزی کلاس یک</vt:lpstr>
      <vt:lpstr>PowerPoint Presentation</vt:lpstr>
      <vt:lpstr>PowerPoint Presentation</vt:lpstr>
      <vt:lpstr>مرحله 2 : ادامه خونریزی (از دست دادن خون به میزان 1500 - 1000 سی سی) با علائم حیاتی و مقادیر آزمایشگاهی طبیعی</vt:lpstr>
      <vt:lpstr>maternal early obstetric warning system(MEOWS) </vt:lpstr>
      <vt:lpstr>دارودرمانی: </vt:lpstr>
      <vt:lpstr>PowerPoint Presentation</vt:lpstr>
      <vt:lpstr>PowerPoint Presentation</vt:lpstr>
      <vt:lpstr>مرحله3: خونریزی بیشتر از 1500-2000 سی سی و یا ترانسفیوژن بیش از دو واحد پک سل یا خطر خونریزی مخفی یا آزمایشات  انعقادی غیرطبیعی یا اولیگوری</vt:lpstr>
      <vt:lpstr>PowerPoint Presentation</vt:lpstr>
      <vt:lpstr>مرحله 4 : کلاپس قلبی عروقی (خونریزی شدید، شوک هیپوولمیک)</vt:lpstr>
      <vt:lpstr>چک ليست هاي خونریزی های مامائی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LIJ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Adiel Fleischer</dc:creator>
  <cp:lastModifiedBy>SONY</cp:lastModifiedBy>
  <cp:revision>635</cp:revision>
  <dcterms:created xsi:type="dcterms:W3CDTF">2004-11-28T03:54:51Z</dcterms:created>
  <dcterms:modified xsi:type="dcterms:W3CDTF">2021-02-26T17:18:23Z</dcterms:modified>
</cp:coreProperties>
</file>